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5"/>
  </p:notesMasterIdLst>
  <p:sldIdLst>
    <p:sldId id="257" r:id="rId2"/>
    <p:sldId id="374" r:id="rId3"/>
    <p:sldId id="375" r:id="rId4"/>
    <p:sldId id="343" r:id="rId5"/>
    <p:sldId id="344" r:id="rId6"/>
    <p:sldId id="358" r:id="rId7"/>
    <p:sldId id="359" r:id="rId8"/>
    <p:sldId id="360" r:id="rId9"/>
    <p:sldId id="351" r:id="rId10"/>
    <p:sldId id="352" r:id="rId11"/>
    <p:sldId id="353" r:id="rId12"/>
    <p:sldId id="380" r:id="rId13"/>
    <p:sldId id="381" r:id="rId14"/>
    <p:sldId id="354" r:id="rId15"/>
    <p:sldId id="382" r:id="rId16"/>
    <p:sldId id="355" r:id="rId17"/>
    <p:sldId id="333" r:id="rId18"/>
    <p:sldId id="316" r:id="rId19"/>
    <p:sldId id="356" r:id="rId20"/>
    <p:sldId id="376" r:id="rId21"/>
    <p:sldId id="362" r:id="rId22"/>
    <p:sldId id="357" r:id="rId23"/>
    <p:sldId id="377" r:id="rId24"/>
    <p:sldId id="365" r:id="rId25"/>
    <p:sldId id="364" r:id="rId26"/>
    <p:sldId id="366" r:id="rId27"/>
    <p:sldId id="378" r:id="rId28"/>
    <p:sldId id="369" r:id="rId29"/>
    <p:sldId id="368" r:id="rId30"/>
    <p:sldId id="367" r:id="rId31"/>
    <p:sldId id="370" r:id="rId32"/>
    <p:sldId id="371" r:id="rId33"/>
    <p:sldId id="474" r:id="rId34"/>
    <p:sldId id="472" r:id="rId35"/>
    <p:sldId id="477" r:id="rId36"/>
    <p:sldId id="476" r:id="rId37"/>
    <p:sldId id="478" r:id="rId38"/>
    <p:sldId id="479" r:id="rId39"/>
    <p:sldId id="481" r:id="rId40"/>
    <p:sldId id="482" r:id="rId41"/>
    <p:sldId id="372" r:id="rId42"/>
    <p:sldId id="373" r:id="rId43"/>
    <p:sldId id="379" r:id="rId44"/>
    <p:sldId id="383" r:id="rId45"/>
    <p:sldId id="384" r:id="rId46"/>
    <p:sldId id="388" r:id="rId47"/>
    <p:sldId id="389" r:id="rId48"/>
    <p:sldId id="390" r:id="rId49"/>
    <p:sldId id="391" r:id="rId50"/>
    <p:sldId id="385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2" r:id="rId61"/>
    <p:sldId id="401" r:id="rId62"/>
    <p:sldId id="404" r:id="rId63"/>
    <p:sldId id="403" r:id="rId64"/>
    <p:sldId id="461" r:id="rId65"/>
    <p:sldId id="462" r:id="rId66"/>
    <p:sldId id="463" r:id="rId67"/>
    <p:sldId id="464" r:id="rId68"/>
    <p:sldId id="429" r:id="rId69"/>
    <p:sldId id="431" r:id="rId70"/>
    <p:sldId id="465" r:id="rId71"/>
    <p:sldId id="466" r:id="rId72"/>
    <p:sldId id="467" r:id="rId73"/>
    <p:sldId id="436" r:id="rId74"/>
    <p:sldId id="437" r:id="rId75"/>
    <p:sldId id="438" r:id="rId76"/>
    <p:sldId id="439" r:id="rId77"/>
    <p:sldId id="441" r:id="rId78"/>
    <p:sldId id="440" r:id="rId79"/>
    <p:sldId id="442" r:id="rId80"/>
    <p:sldId id="468" r:id="rId81"/>
    <p:sldId id="444" r:id="rId82"/>
    <p:sldId id="445" r:id="rId83"/>
    <p:sldId id="460" r:id="rId84"/>
    <p:sldId id="446" r:id="rId85"/>
    <p:sldId id="447" r:id="rId86"/>
    <p:sldId id="448" r:id="rId87"/>
    <p:sldId id="449" r:id="rId88"/>
    <p:sldId id="450" r:id="rId89"/>
    <p:sldId id="469" r:id="rId90"/>
    <p:sldId id="470" r:id="rId91"/>
    <p:sldId id="473" r:id="rId92"/>
    <p:sldId id="471" r:id="rId93"/>
    <p:sldId id="266" r:id="rId94"/>
  </p:sldIdLst>
  <p:sldSz cx="18288000" cy="10287000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mbria Math" panose="02040503050406030204" pitchFamily="18" charset="0"/>
      <p:regular r:id="rId100"/>
    </p:embeddedFont>
    <p:embeddedFont>
      <p:font typeface="DM Sans" panose="020B0604020202020204" charset="0"/>
      <p:regular r:id="rId101"/>
    </p:embeddedFont>
    <p:embeddedFont>
      <p:font typeface="Goudy Old Style" panose="02020502050305020303" pitchFamily="18" charset="0"/>
      <p:regular r:id="rId102"/>
      <p:bold r:id="rId103"/>
      <p:italic r:id="rId104"/>
    </p:embeddedFont>
    <p:embeddedFont>
      <p:font typeface="Repo Bold Bold" panose="020B0604020202020204" charset="0"/>
      <p:regular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13357-4EC2-4886-B643-1326247162D9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0AE99-FC72-480D-9A5F-82B3AF5F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5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5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92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9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0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34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2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64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3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40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0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93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52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6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79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2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14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8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83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3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2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8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8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42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90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1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90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09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6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59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2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2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8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78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02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95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210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47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286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5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56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68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5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8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4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05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843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2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6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61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044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83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3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33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5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67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902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8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53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8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512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5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3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46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912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60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267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692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512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948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67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960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696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85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B07B-2DC1-4E25-B7ED-AB9EE14CC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8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8.pn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8.png"/><Relationship Id="rId21" Type="http://schemas.openxmlformats.org/officeDocument/2006/relationships/image" Target="../media/image59.png"/><Relationship Id="rId7" Type="http://schemas.openxmlformats.org/officeDocument/2006/relationships/image" Target="../media/image450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9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79.png"/><Relationship Id="rId5" Type="http://schemas.openxmlformats.org/officeDocument/2006/relationships/image" Target="../media/image24.png"/><Relationship Id="rId15" Type="http://schemas.openxmlformats.org/officeDocument/2006/relationships/slide" Target="slide10.xml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85.png"/><Relationship Id="rId5" Type="http://schemas.openxmlformats.org/officeDocument/2006/relationships/image" Target="../media/image24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8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1.png"/><Relationship Id="rId5" Type="http://schemas.openxmlformats.org/officeDocument/2006/relationships/image" Target="../media/image760.png"/><Relationship Id="rId4" Type="http://schemas.openxmlformats.org/officeDocument/2006/relationships/image" Target="../media/image6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1.png"/><Relationship Id="rId4" Type="http://schemas.openxmlformats.org/officeDocument/2006/relationships/image" Target="../media/image7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5" Type="http://schemas.openxmlformats.org/officeDocument/2006/relationships/image" Target="../media/image97.png"/><Relationship Id="rId4" Type="http://schemas.openxmlformats.org/officeDocument/2006/relationships/image" Target="../media/image8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8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8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10.jpeg"/><Relationship Id="rId10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10.jpe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GnEyIawrWBg&amp;ab_channel=MITOpenCourseWare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image" Target="../media/image110.png"/><Relationship Id="rId4" Type="http://schemas.openxmlformats.org/officeDocument/2006/relationships/image" Target="../media/image102.png"/><Relationship Id="rId9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jpe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8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2.png"/><Relationship Id="rId9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jpe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8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60.png"/><Relationship Id="rId9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10" Type="http://schemas.openxmlformats.org/officeDocument/2006/relationships/image" Target="../media/image162.png"/><Relationship Id="rId4" Type="http://schemas.openxmlformats.org/officeDocument/2006/relationships/image" Target="../media/image1460.png"/><Relationship Id="rId9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60.png"/><Relationship Id="rId9" Type="http://schemas.openxmlformats.org/officeDocument/2006/relationships/image" Target="../media/image1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41.png"/><Relationship Id="rId4" Type="http://schemas.openxmlformats.org/officeDocument/2006/relationships/image" Target="../media/image14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slide" Target="slide86.xml"/><Relationship Id="rId4" Type="http://schemas.openxmlformats.org/officeDocument/2006/relationships/slide" Target="slide7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slide" Target="slide86.xml"/><Relationship Id="rId4" Type="http://schemas.openxmlformats.org/officeDocument/2006/relationships/slide" Target="slide7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slide" Target="slide86.xml"/><Relationship Id="rId4" Type="http://schemas.openxmlformats.org/officeDocument/2006/relationships/slide" Target="slide7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87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slide" Target="slide86.xml"/><Relationship Id="rId4" Type="http://schemas.openxmlformats.org/officeDocument/2006/relationships/slide" Target="slide7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00200" y="2628900"/>
            <a:ext cx="15392400" cy="6248400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</a:t>
            </a:r>
          </a:p>
        </p:txBody>
      </p:sp>
      <p:sp>
        <p:nvSpPr>
          <p:cNvPr id="9" name="Freeform 9"/>
          <p:cNvSpPr/>
          <p:nvPr/>
        </p:nvSpPr>
        <p:spPr>
          <a:xfrm>
            <a:off x="6477000" y="5095852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38800" y="5753100"/>
            <a:ext cx="7086600" cy="2826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Lecture 6 (31/08/2023)</a:t>
            </a:r>
          </a:p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Lecture 7 (01/09/2023)</a:t>
            </a:r>
          </a:p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Lecture 8 (04/09/2023)</a:t>
            </a:r>
          </a:p>
          <a:p>
            <a:pPr algn="ctr">
              <a:lnSpc>
                <a:spcPts val="4404"/>
              </a:lnSpc>
            </a:pPr>
            <a:endParaRPr lang="en-US" sz="3146" b="1" spc="-31" dirty="0">
              <a:solidFill>
                <a:srgbClr val="000000"/>
              </a:solidFill>
              <a:latin typeface="DM Sans"/>
            </a:endParaRPr>
          </a:p>
          <a:p>
            <a:pPr algn="ctr">
              <a:lnSpc>
                <a:spcPts val="4404"/>
              </a:lnSpc>
            </a:pPr>
            <a:r>
              <a:rPr lang="en-US" sz="4000" b="1" spc="-31" dirty="0">
                <a:solidFill>
                  <a:srgbClr val="000000"/>
                </a:solidFill>
                <a:latin typeface="DM Sans"/>
              </a:rPr>
              <a:t>Instructor: Gourav Saha</a:t>
            </a:r>
          </a:p>
        </p:txBody>
      </p:sp>
      <p:pic>
        <p:nvPicPr>
          <p:cNvPr id="1026" name="Picture 2" descr="https://upload.wikimedia.org/wikipedia/commons/7/76/Mahindra_University.png">
            <a:extLst>
              <a:ext uri="{FF2B5EF4-FFF2-40B4-BE49-F238E27FC236}">
                <a16:creationId xmlns:a16="http://schemas.microsoft.com/office/drawing/2014/main" id="{3ABCF9E0-9E6A-410E-A340-E19F9723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291519"/>
            <a:ext cx="5061425" cy="13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75942-5BE9-4B45-9608-93B9E04BEF3C}"/>
              </a:ext>
            </a:extLst>
          </p:cNvPr>
          <p:cNvSpPr txBox="1"/>
          <p:nvPr/>
        </p:nvSpPr>
        <p:spPr>
          <a:xfrm>
            <a:off x="2535776" y="3052108"/>
            <a:ext cx="13216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Repo Bold Bold" panose="020B0604020202020204" charset="0"/>
              </a:rPr>
              <a:t>Reinforcement Learning and Autonomous Systems (AI 4102)</a:t>
            </a:r>
          </a:p>
        </p:txBody>
      </p:sp>
    </p:spTree>
    <p:extLst>
      <p:ext uri="{BB962C8B-B14F-4D97-AF65-F5344CB8AC3E}">
        <p14:creationId xmlns:p14="http://schemas.microsoft.com/office/powerpoint/2010/main" val="315081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1" y="1638300"/>
                <a:ext cx="8991600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Understanding Context and Context Space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previous hour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hour of the previous day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vector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this example?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Answer: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1" y="1638300"/>
                <a:ext cx="8991600" cy="8774453"/>
              </a:xfrm>
              <a:prstGeom prst="rect">
                <a:avLst/>
              </a:prstGeom>
              <a:blipFill>
                <a:blip r:embed="rId4"/>
                <a:stretch>
                  <a:fillRect l="-2847" t="-264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A35C3-B88C-49B2-9703-551FFA9C3AAA}"/>
                  </a:ext>
                </a:extLst>
              </p:cNvPr>
              <p:cNvSpPr txBox="1"/>
              <p:nvPr/>
            </p:nvSpPr>
            <p:spPr>
              <a:xfrm>
                <a:off x="12573000" y="7434027"/>
                <a:ext cx="2293320" cy="281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,2,3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A35C3-B88C-49B2-9703-551FFA9C3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0" y="7434027"/>
                <a:ext cx="2293320" cy="28148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13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1" y="1638300"/>
                <a:ext cx="8991600" cy="96977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Understanding Context and Context Space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previous hour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hour of the previous day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Discrete Context space: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implied that the travel time is low, medium, or high.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the context space?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1" y="1638300"/>
                <a:ext cx="8991600" cy="9697783"/>
              </a:xfrm>
              <a:prstGeom prst="rect">
                <a:avLst/>
              </a:prstGeom>
              <a:blipFill>
                <a:blip r:embed="rId4"/>
                <a:stretch>
                  <a:fillRect l="-3119" t="-2388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402093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1" y="1638300"/>
                <a:ext cx="8991600" cy="69277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Understanding Context and Context Space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previous hour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hour of the previous day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Discrete Context space: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1" y="1638300"/>
                <a:ext cx="8991600" cy="6927794"/>
              </a:xfrm>
              <a:prstGeom prst="rect">
                <a:avLst/>
              </a:prstGeom>
              <a:blipFill>
                <a:blip r:embed="rId4"/>
                <a:stretch>
                  <a:fillRect l="-3119" t="-3345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BAB026-8CF8-4308-B78E-8250268EEE95}"/>
                  </a:ext>
                </a:extLst>
              </p:cNvPr>
              <p:cNvSpPr txBox="1"/>
              <p:nvPr/>
            </p:nvSpPr>
            <p:spPr>
              <a:xfrm>
                <a:off x="11288298" y="7030393"/>
                <a:ext cx="672124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Goudy Old Style" panose="02020502050305020303" pitchFamily="18" charset="0"/>
                  </a:rPr>
                  <a:t>Each an every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latin typeface="Goudy Old Style" panose="02020502050305020303" pitchFamily="18" charset="0"/>
                  </a:rPr>
                  <a:t> can assume values in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3200" dirty="0">
                    <a:latin typeface="Goudy Old Style" panose="02020502050305020303" pitchFamily="18" charset="0"/>
                  </a:rPr>
                  <a:t>. There are six elements. Hence, the context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latin typeface="Goudy Old Style" panose="02020502050305020303" pitchFamily="18" charset="0"/>
                  </a:rPr>
                  <a:t> is the cartesian product: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∙×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BAB026-8CF8-4308-B78E-8250268E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298" y="7030393"/>
                <a:ext cx="6721248" cy="2554545"/>
              </a:xfrm>
              <a:prstGeom prst="rect">
                <a:avLst/>
              </a:prstGeom>
              <a:blipFill>
                <a:blip r:embed="rId12"/>
                <a:stretch>
                  <a:fillRect l="-2359" t="-3103" r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7970FF7-FE44-45EC-98F4-8AF755BE58EE}"/>
              </a:ext>
            </a:extLst>
          </p:cNvPr>
          <p:cNvSpPr/>
          <p:nvPr/>
        </p:nvSpPr>
        <p:spPr>
          <a:xfrm rot="5400000">
            <a:off x="14331852" y="6607566"/>
            <a:ext cx="292296" cy="6095999"/>
          </a:xfrm>
          <a:prstGeom prst="rightBrace">
            <a:avLst>
              <a:gd name="adj1" fmla="val 8323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CF5DC-8530-4B20-8A71-E37725C4A91F}"/>
              </a:ext>
            </a:extLst>
          </p:cNvPr>
          <p:cNvSpPr txBox="1"/>
          <p:nvPr/>
        </p:nvSpPr>
        <p:spPr>
          <a:xfrm>
            <a:off x="13668532" y="964358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Goudy Old Style" panose="02020502050305020303" pitchFamily="18" charset="0"/>
              </a:rPr>
              <a:t>6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5209CF-2312-437C-8085-DBCFD72F38EF}"/>
                  </a:ext>
                </a:extLst>
              </p:cNvPr>
              <p:cNvSpPr txBox="1"/>
              <p:nvPr/>
            </p:nvSpPr>
            <p:spPr>
              <a:xfrm>
                <a:off x="8908080" y="7158657"/>
                <a:ext cx="2293320" cy="281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,2,3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5209CF-2312-437C-8085-DBCFD72F3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80" y="7158657"/>
                <a:ext cx="2293320" cy="28148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2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1" y="1638300"/>
                <a:ext cx="8991600" cy="69277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Understanding Context and Context Space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previous hour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hour of the previous day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Discrete Context space: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1" y="1638300"/>
                <a:ext cx="8991600" cy="6927794"/>
              </a:xfrm>
              <a:prstGeom prst="rect">
                <a:avLst/>
              </a:prstGeom>
              <a:blipFill>
                <a:blip r:embed="rId4"/>
                <a:stretch>
                  <a:fillRect l="-3119" t="-3345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F26AD3-8B1F-4E6C-A470-50F9E72E9A67}"/>
                  </a:ext>
                </a:extLst>
              </p:cNvPr>
              <p:cNvSpPr txBox="1"/>
              <p:nvPr/>
            </p:nvSpPr>
            <p:spPr>
              <a:xfrm>
                <a:off x="8908080" y="7158657"/>
                <a:ext cx="2293320" cy="281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2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2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2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,2,3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F26AD3-8B1F-4E6C-A470-50F9E72E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80" y="7158657"/>
                <a:ext cx="2293320" cy="28148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BAB026-8CF8-4308-B78E-8250268EEE95}"/>
                  </a:ext>
                </a:extLst>
              </p:cNvPr>
              <p:cNvSpPr txBox="1"/>
              <p:nvPr/>
            </p:nvSpPr>
            <p:spPr>
              <a:xfrm>
                <a:off x="11288298" y="7030393"/>
                <a:ext cx="672124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Goudy Old Style" panose="02020502050305020303" pitchFamily="18" charset="0"/>
                  </a:rPr>
                  <a:t>Each an every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latin typeface="Goudy Old Style" panose="02020502050305020303" pitchFamily="18" charset="0"/>
                  </a:rPr>
                  <a:t> can assume values in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3200" dirty="0">
                    <a:latin typeface="Goudy Old Style" panose="02020502050305020303" pitchFamily="18" charset="0"/>
                  </a:rPr>
                  <a:t>. There are six elements. Hence, the context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latin typeface="Goudy Old Style" panose="02020502050305020303" pitchFamily="18" charset="0"/>
                  </a:rPr>
                  <a:t> is the cartesian product: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BAB026-8CF8-4308-B78E-8250268E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298" y="7030393"/>
                <a:ext cx="6721248" cy="2554545"/>
              </a:xfrm>
              <a:prstGeom prst="rect">
                <a:avLst/>
              </a:prstGeom>
              <a:blipFill>
                <a:blip r:embed="rId12"/>
                <a:stretch>
                  <a:fillRect l="-2359" t="-3103" r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EC13FD4-84E3-404A-AB1F-AF3C34AC752C}"/>
              </a:ext>
            </a:extLst>
          </p:cNvPr>
          <p:cNvSpPr txBox="1"/>
          <p:nvPr/>
        </p:nvSpPr>
        <p:spPr>
          <a:xfrm>
            <a:off x="13201319" y="8942154"/>
            <a:ext cx="5067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Goudy Old Style" panose="02020502050305020303" pitchFamily="18" charset="0"/>
              </a:rPr>
              <a:t>Equivalent representation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53215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1" y="1638300"/>
                <a:ext cx="8991600" cy="92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Understanding Context and Context Space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previous hour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hour of the previous day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Continuous Context space: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25,75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minutes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the context space?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1" y="1638300"/>
                <a:ext cx="8991600" cy="9236118"/>
              </a:xfrm>
              <a:prstGeom prst="rect">
                <a:avLst/>
              </a:prstGeom>
              <a:blipFill>
                <a:blip r:embed="rId4"/>
                <a:stretch>
                  <a:fillRect l="-3119" t="-2508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33927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1" y="1638300"/>
                <a:ext cx="8991600" cy="96977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Understanding Context and Context Space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time slot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previous hour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,2,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denote the average travel time of vehicles dispatched through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route a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current hour of the previous day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2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Continuous Context space: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Similar to the discrete context space, the context space here is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𝟕𝟓</m:t>
                          </m:r>
                        </m:e>
                      </m:d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𝟕𝟓</m:t>
                          </m:r>
                        </m:e>
                      </m:d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×∙∙∙×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𝟕𝟓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which can be equivalently written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b="1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1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sz="3600" b="1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1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𝟕𝟓</m:t>
                            </m:r>
                          </m:e>
                        </m:d>
                      </m:e>
                      <m:sup>
                        <m:r>
                          <a:rPr lang="en-US" sz="3600" b="1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657350" lvl="2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1" y="1638300"/>
                <a:ext cx="8991600" cy="9697783"/>
              </a:xfrm>
              <a:prstGeom prst="rect">
                <a:avLst/>
              </a:prstGeom>
              <a:blipFill>
                <a:blip r:embed="rId4"/>
                <a:stretch>
                  <a:fillRect l="-3119" t="-2388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02191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8915401" y="1638300"/>
            <a:ext cx="8991600" cy="9697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16"/>
              </a:lnSpc>
              <a:spcBef>
                <a:spcPct val="0"/>
              </a:spcBef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Understanding Context and Context Space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Lets use the warehouse routing example to understand context space.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Recall that in the contextual bandit version of warehouse routing, there were two contexts: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Average travel time of vehicles dispatched in the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previous hour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Average travel time of vehicles dispatched in the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current hour of the previous day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742950" indent="-74295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What other contexts are possible for this example?</a:t>
            </a:r>
          </a:p>
          <a:p>
            <a:pPr marL="1200150" lvl="1" indent="-74295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Image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of google maps for all three routes with color coding for various level of traffic.</a:t>
            </a:r>
          </a:p>
          <a:p>
            <a:pPr marL="1200150" lvl="1" indent="-74295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Review/tweets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about the road condition in the past few hours.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6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DD766-9930-4F2B-8C90-A2A363E8DB7B}"/>
              </a:ext>
            </a:extLst>
          </p:cNvPr>
          <p:cNvSpPr txBox="1"/>
          <p:nvPr/>
        </p:nvSpPr>
        <p:spPr>
          <a:xfrm>
            <a:off x="1551298" y="7663754"/>
            <a:ext cx="7279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This part has nothing to do with the heading “Understanding Context and Context Space”. Just some extra information about this example. 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A3D2DF5-8286-4778-8BCC-9B1F59277FC1}"/>
              </a:ext>
            </a:extLst>
          </p:cNvPr>
          <p:cNvSpPr/>
          <p:nvPr/>
        </p:nvSpPr>
        <p:spPr>
          <a:xfrm>
            <a:off x="8610600" y="7124700"/>
            <a:ext cx="1365162" cy="2743200"/>
          </a:xfrm>
          <a:prstGeom prst="leftBrace">
            <a:avLst>
              <a:gd name="adj1" fmla="val 22846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4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441006"/>
            <a:ext cx="16916400" cy="85030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Applications of Contextual Bandit: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Online advertising: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advertisement to show to get more click through rate?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Recommendation systems (Netflix):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movies to recommend to maximize user satisfaction?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Clinical trials: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Which drug or what dose of drug to administer to cure a patient?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Network routing: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In wireless/road network, which path to take in order to minimize the time to go from source to destination?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Dynamic Pricing: 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What price to set in online market place in order to maximize revenue?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Discuss about: 1) Actions, 2) Contexts, 3) Rewards, and 4) Source of uncertainty.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365A8-E709-453A-A104-2EEAE5DDB2B3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76288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508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Contextual Bandit vs Supervised Learning.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A Naïve Approach of Solving Contextual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Linear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Policy Gradient.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53765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8915401" y="1638300"/>
            <a:ext cx="8991600" cy="369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Different reward scenario: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Binary.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Continuous (noise environment).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The idea of getting rewards for only the action taken.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295400" y="231990"/>
            <a:ext cx="15544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295400" y="-100726"/>
            <a:ext cx="15544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vs Supervised Learning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1026" name="Picture 2" descr="Beagle | Overview, Description, Temperament, &amp; Facts | Britannica">
            <a:extLst>
              <a:ext uri="{FF2B5EF4-FFF2-40B4-BE49-F238E27FC236}">
                <a16:creationId xmlns:a16="http://schemas.microsoft.com/office/drawing/2014/main" id="{6CCF08FD-D882-4387-8362-617B720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84499"/>
            <a:ext cx="323556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 - Wiktionary, the free dictionary">
            <a:extLst>
              <a:ext uri="{FF2B5EF4-FFF2-40B4-BE49-F238E27FC236}">
                <a16:creationId xmlns:a16="http://schemas.microsoft.com/office/drawing/2014/main" id="{9415753C-DC6C-4F74-BB73-E83286ED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76445"/>
            <a:ext cx="3219433" cy="32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ney badger - Wikipedia">
            <a:extLst>
              <a:ext uri="{FF2B5EF4-FFF2-40B4-BE49-F238E27FC236}">
                <a16:creationId xmlns:a16="http://schemas.microsoft.com/office/drawing/2014/main" id="{92F8787D-040E-48B3-A671-76F8AE72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81" y="3592746"/>
            <a:ext cx="3969959" cy="22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2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508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Contextual Bandit setup.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Contextual Bandit vs Supervised Learning.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latin typeface="Goudy Old Style" panose="02020502050305020303" pitchFamily="18" charset="0"/>
              </a:rPr>
              <a:t>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A Naïve Approach of Solving Contextual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Linear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Policy Gradient.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3079594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508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vs Supervised Learning.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latin typeface="Goudy Old Style" panose="02020502050305020303" pitchFamily="18" charset="0"/>
              </a:rPr>
              <a:t>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A Naïve Approach of Solving Contextual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Linear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Policy Gradient.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47501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44846"/>
            <a:ext cx="179070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62100"/>
                <a:ext cx="17297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denote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context-action-value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It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true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expected value of reward from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c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ontext-action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optimal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NOTE: Unlike MAB,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optimal action is a function of the context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To measure the performance of a policy are: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1)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the total expected reward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2100"/>
                <a:ext cx="17297400" cy="8503094"/>
              </a:xfrm>
              <a:prstGeom prst="rect">
                <a:avLst/>
              </a:prstGeom>
              <a:blipFill>
                <a:blip r:embed="rId4"/>
                <a:stretch>
                  <a:fillRect l="-951" t="-2151" r="-881" b="-2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54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44846"/>
            <a:ext cx="179070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Mathematical Notations and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62100"/>
                <a:ext cx="17297400" cy="850309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denote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context-action-value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It is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true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expected value of reward from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c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ontext-action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optimal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NOTE: Unlike MAB,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optimal action is a function of the context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To measure the performance of a policy are: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2)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regret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reward earned by the policy that knows the optimal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2100"/>
                <a:ext cx="17297400" cy="8503094"/>
              </a:xfrm>
              <a:prstGeom prst="rect">
                <a:avLst/>
              </a:prstGeom>
              <a:blipFill>
                <a:blip r:embed="rId4"/>
                <a:stretch>
                  <a:fillRect l="-1057" t="-2151" r="-881" b="-16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65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508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vs Supervised Learning.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A Naïve Approach of Solving Contextual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Linear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Policy Gradient.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400225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89" y="1344846"/>
            <a:ext cx="9904911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494250" y="1638300"/>
                <a:ext cx="9412751" cy="55427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 naïve approach is that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for each context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𝓒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we solve a MAB problem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Why is this Naïve?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Consider the warehouse routing ( in the left).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Because it does not consider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correlation of rewards across the contexts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Some contexts may not have enough samples… Some similarity with transfer learning.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50" y="1638300"/>
                <a:ext cx="9412751" cy="5542799"/>
              </a:xfrm>
              <a:prstGeom prst="rect">
                <a:avLst/>
              </a:prstGeom>
              <a:blipFill>
                <a:blip r:embed="rId4"/>
                <a:stretch>
                  <a:fillRect l="-2718" t="-4180" r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28600" y="231990"/>
            <a:ext cx="17907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A Naïve Approach of Solving Contextual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11E521-C212-4EAD-8E9C-5A95E49B7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22" y="3891618"/>
            <a:ext cx="6626926" cy="288975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4E99E7B-77AC-4DE6-B889-AEC5BE4B2AE2}"/>
              </a:ext>
            </a:extLst>
          </p:cNvPr>
          <p:cNvSpPr/>
          <p:nvPr/>
        </p:nvSpPr>
        <p:spPr>
          <a:xfrm>
            <a:off x="889404" y="676861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9B8629-2192-4A80-99F3-FB3320620E8B}"/>
              </a:ext>
            </a:extLst>
          </p:cNvPr>
          <p:cNvSpPr/>
          <p:nvPr/>
        </p:nvSpPr>
        <p:spPr>
          <a:xfrm>
            <a:off x="2946804" y="675024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7FE6A-3361-4DC3-88A7-DB98DE2C2C03}"/>
              </a:ext>
            </a:extLst>
          </p:cNvPr>
          <p:cNvSpPr/>
          <p:nvPr/>
        </p:nvSpPr>
        <p:spPr>
          <a:xfrm>
            <a:off x="4999810" y="675024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3587C-6E2A-4473-9998-FB298AB17E37}"/>
              </a:ext>
            </a:extLst>
          </p:cNvPr>
          <p:cNvSpPr/>
          <p:nvPr/>
        </p:nvSpPr>
        <p:spPr>
          <a:xfrm>
            <a:off x="7057210" y="673188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B0ED43-333A-4478-9F9E-3B9ECD66717B}"/>
              </a:ext>
            </a:extLst>
          </p:cNvPr>
          <p:cNvSpPr/>
          <p:nvPr/>
        </p:nvSpPr>
        <p:spPr>
          <a:xfrm>
            <a:off x="889404" y="329803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536EAB-B8A4-4BF1-981F-FB97FFF9443C}"/>
                  </a:ext>
                </a:extLst>
              </p:cNvPr>
              <p:cNvSpPr txBox="1"/>
              <p:nvPr/>
            </p:nvSpPr>
            <p:spPr>
              <a:xfrm>
                <a:off x="987296" y="3421232"/>
                <a:ext cx="74937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536EAB-B8A4-4BF1-981F-FB97FFF9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96" y="3421232"/>
                <a:ext cx="74937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44680FE-51C3-45B1-875A-240A6BEB015F}"/>
              </a:ext>
            </a:extLst>
          </p:cNvPr>
          <p:cNvSpPr/>
          <p:nvPr/>
        </p:nvSpPr>
        <p:spPr>
          <a:xfrm>
            <a:off x="2851049" y="321294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DE0F85-EB2B-4FF4-962C-55DA2D192A4C}"/>
                  </a:ext>
                </a:extLst>
              </p:cNvPr>
              <p:cNvSpPr txBox="1"/>
              <p:nvPr/>
            </p:nvSpPr>
            <p:spPr>
              <a:xfrm>
                <a:off x="2948941" y="3336146"/>
                <a:ext cx="76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DE0F85-EB2B-4FF4-962C-55DA2D192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941" y="3336146"/>
                <a:ext cx="76008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35F2079C-7FBF-4B6C-99D9-C0EB1D9378CE}"/>
              </a:ext>
            </a:extLst>
          </p:cNvPr>
          <p:cNvSpPr/>
          <p:nvPr/>
        </p:nvSpPr>
        <p:spPr>
          <a:xfrm>
            <a:off x="4945243" y="311213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AA368F-12A5-4AF8-8D87-A25E26165AF4}"/>
                  </a:ext>
                </a:extLst>
              </p:cNvPr>
              <p:cNvSpPr txBox="1"/>
              <p:nvPr/>
            </p:nvSpPr>
            <p:spPr>
              <a:xfrm>
                <a:off x="5043135" y="3235329"/>
                <a:ext cx="76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AA368F-12A5-4AF8-8D87-A25E26165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35" y="3235329"/>
                <a:ext cx="76008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3F1EF04E-0F65-4CAE-8D47-67D2262317C1}"/>
              </a:ext>
            </a:extLst>
          </p:cNvPr>
          <p:cNvSpPr/>
          <p:nvPr/>
        </p:nvSpPr>
        <p:spPr>
          <a:xfrm>
            <a:off x="6960091" y="311213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835541-5986-4225-AD24-A494863C21CA}"/>
                  </a:ext>
                </a:extLst>
              </p:cNvPr>
              <p:cNvSpPr txBox="1"/>
              <p:nvPr/>
            </p:nvSpPr>
            <p:spPr>
              <a:xfrm>
                <a:off x="7057983" y="3235329"/>
                <a:ext cx="76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835541-5986-4225-AD24-A494863C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83" y="3235329"/>
                <a:ext cx="76008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45AF29F2-45DA-4BBD-8F78-32499A42D71F}"/>
              </a:ext>
            </a:extLst>
          </p:cNvPr>
          <p:cNvSpPr/>
          <p:nvPr/>
        </p:nvSpPr>
        <p:spPr>
          <a:xfrm>
            <a:off x="897031" y="173941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E0306B-16A6-41D3-87B9-F14B7DF831F6}"/>
                  </a:ext>
                </a:extLst>
              </p:cNvPr>
              <p:cNvSpPr txBox="1"/>
              <p:nvPr/>
            </p:nvSpPr>
            <p:spPr>
              <a:xfrm>
                <a:off x="994923" y="1862609"/>
                <a:ext cx="6617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E0306B-16A6-41D3-87B9-F14B7DF83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23" y="1862609"/>
                <a:ext cx="661783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6EBFD88-184B-490F-A042-C241774A67BC}"/>
              </a:ext>
            </a:extLst>
          </p:cNvPr>
          <p:cNvSpPr/>
          <p:nvPr/>
        </p:nvSpPr>
        <p:spPr>
          <a:xfrm>
            <a:off x="2858676" y="16543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389919-EA04-4534-A6CE-37D331CA5352}"/>
                  </a:ext>
                </a:extLst>
              </p:cNvPr>
              <p:cNvSpPr txBox="1"/>
              <p:nvPr/>
            </p:nvSpPr>
            <p:spPr>
              <a:xfrm>
                <a:off x="2956568" y="1777523"/>
                <a:ext cx="6724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389919-EA04-4534-A6CE-37D331CA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68" y="1777523"/>
                <a:ext cx="67249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A06AFF2-1505-4B3E-993B-D603331D87AF}"/>
              </a:ext>
            </a:extLst>
          </p:cNvPr>
          <p:cNvSpPr/>
          <p:nvPr/>
        </p:nvSpPr>
        <p:spPr>
          <a:xfrm>
            <a:off x="4952870" y="155350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0ECB11-D5D8-4464-A80B-78A3FBFE2B36}"/>
                  </a:ext>
                </a:extLst>
              </p:cNvPr>
              <p:cNvSpPr txBox="1"/>
              <p:nvPr/>
            </p:nvSpPr>
            <p:spPr>
              <a:xfrm>
                <a:off x="5050762" y="1676706"/>
                <a:ext cx="6724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0ECB11-D5D8-4464-A80B-78A3FBFE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62" y="1676706"/>
                <a:ext cx="672492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1692D57-1E2D-4B8B-9968-7C06913305F3}"/>
              </a:ext>
            </a:extLst>
          </p:cNvPr>
          <p:cNvSpPr/>
          <p:nvPr/>
        </p:nvSpPr>
        <p:spPr>
          <a:xfrm>
            <a:off x="6967718" y="155350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BC4C7E-712D-48C7-B19E-1B6B50EC095D}"/>
                  </a:ext>
                </a:extLst>
              </p:cNvPr>
              <p:cNvSpPr txBox="1"/>
              <p:nvPr/>
            </p:nvSpPr>
            <p:spPr>
              <a:xfrm>
                <a:off x="7065610" y="1676706"/>
                <a:ext cx="65274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BC4C7E-712D-48C7-B19E-1B6B50EC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10" y="1676706"/>
                <a:ext cx="652743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CD9261-EDB2-4DAA-B6EC-F0792A6A6C9B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1342210" y="2653812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0F027A-BE6B-45DF-B59F-F49CD20B5CC3}"/>
              </a:ext>
            </a:extLst>
          </p:cNvPr>
          <p:cNvCxnSpPr>
            <a:cxnSpLocks/>
          </p:cNvCxnSpPr>
          <p:nvPr/>
        </p:nvCxnSpPr>
        <p:spPr>
          <a:xfrm flipV="1">
            <a:off x="3328981" y="2578879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52E259-0AB0-4176-B247-2D8B0E577B76}"/>
              </a:ext>
            </a:extLst>
          </p:cNvPr>
          <p:cNvCxnSpPr>
            <a:cxnSpLocks/>
          </p:cNvCxnSpPr>
          <p:nvPr/>
        </p:nvCxnSpPr>
        <p:spPr>
          <a:xfrm flipV="1">
            <a:off x="5432433" y="2472413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B1987F-81E2-48EA-8445-230B22DD3577}"/>
              </a:ext>
            </a:extLst>
          </p:cNvPr>
          <p:cNvCxnSpPr>
            <a:cxnSpLocks/>
          </p:cNvCxnSpPr>
          <p:nvPr/>
        </p:nvCxnSpPr>
        <p:spPr>
          <a:xfrm flipV="1">
            <a:off x="7442771" y="2462360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79E5F51-FE9D-45ED-97E6-73CC04C96A88}"/>
              </a:ext>
            </a:extLst>
          </p:cNvPr>
          <p:cNvSpPr/>
          <p:nvPr/>
        </p:nvSpPr>
        <p:spPr>
          <a:xfrm>
            <a:off x="304636" y="2539512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4558EC5-A852-4916-8D6A-E197EB35266D}"/>
              </a:ext>
            </a:extLst>
          </p:cNvPr>
          <p:cNvSpPr/>
          <p:nvPr/>
        </p:nvSpPr>
        <p:spPr>
          <a:xfrm>
            <a:off x="2375651" y="2538144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BCA835B-A125-4E09-B40B-01F843B65EDB}"/>
              </a:ext>
            </a:extLst>
          </p:cNvPr>
          <p:cNvSpPr/>
          <p:nvPr/>
        </p:nvSpPr>
        <p:spPr>
          <a:xfrm>
            <a:off x="4433298" y="2423854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D96265-52E9-42DD-8AAD-1678A6026378}"/>
              </a:ext>
            </a:extLst>
          </p:cNvPr>
          <p:cNvSpPr/>
          <p:nvPr/>
        </p:nvSpPr>
        <p:spPr>
          <a:xfrm>
            <a:off x="6505619" y="2423854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83C8E9-A282-4DD4-87CE-04E9149AD4E8}"/>
                  </a:ext>
                </a:extLst>
              </p:cNvPr>
              <p:cNvSpPr txBox="1"/>
              <p:nvPr/>
            </p:nvSpPr>
            <p:spPr>
              <a:xfrm>
                <a:off x="987296" y="6891809"/>
                <a:ext cx="73366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83C8E9-A282-4DD4-87CE-04E9149AD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96" y="6891809"/>
                <a:ext cx="733662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C8E1BD-F0A0-412A-8B18-B1709901D554}"/>
                  </a:ext>
                </a:extLst>
              </p:cNvPr>
              <p:cNvSpPr txBox="1"/>
              <p:nvPr/>
            </p:nvSpPr>
            <p:spPr>
              <a:xfrm>
                <a:off x="3044696" y="6873443"/>
                <a:ext cx="74437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C8E1BD-F0A0-412A-8B18-B1709901D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696" y="6873443"/>
                <a:ext cx="744371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40CCAF-6DE4-4D79-A7B3-9F57C0415E7B}"/>
                  </a:ext>
                </a:extLst>
              </p:cNvPr>
              <p:cNvSpPr txBox="1"/>
              <p:nvPr/>
            </p:nvSpPr>
            <p:spPr>
              <a:xfrm>
                <a:off x="5097702" y="6873443"/>
                <a:ext cx="74437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40CCAF-6DE4-4D79-A7B3-9F57C0415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02" y="6873443"/>
                <a:ext cx="744371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900147-D202-4D85-BC43-6C52655EC5A9}"/>
                  </a:ext>
                </a:extLst>
              </p:cNvPr>
              <p:cNvSpPr txBox="1"/>
              <p:nvPr/>
            </p:nvSpPr>
            <p:spPr>
              <a:xfrm>
                <a:off x="7155102" y="6855077"/>
                <a:ext cx="74437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900147-D202-4D85-BC43-6C52655EC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102" y="6855077"/>
                <a:ext cx="744371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3DA51F-8B8A-4DE8-BE72-50D4B850FEA4}"/>
                  </a:ext>
                </a:extLst>
              </p:cNvPr>
              <p:cNvSpPr txBox="1"/>
              <p:nvPr/>
            </p:nvSpPr>
            <p:spPr>
              <a:xfrm>
                <a:off x="761781" y="7747488"/>
                <a:ext cx="894925" cy="2516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3DA51F-8B8A-4DE8-BE72-50D4B850F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81" y="7747488"/>
                <a:ext cx="894925" cy="2516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935B61-87C5-4B8D-B945-225582F0801F}"/>
                  </a:ext>
                </a:extLst>
              </p:cNvPr>
              <p:cNvSpPr txBox="1"/>
              <p:nvPr/>
            </p:nvSpPr>
            <p:spPr>
              <a:xfrm>
                <a:off x="5022424" y="7744860"/>
                <a:ext cx="894925" cy="2516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935B61-87C5-4B8D-B945-225582F08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424" y="7744860"/>
                <a:ext cx="894925" cy="251633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F54DCB-4471-4180-8B63-A1B53D05AB81}"/>
                  </a:ext>
                </a:extLst>
              </p:cNvPr>
              <p:cNvSpPr txBox="1"/>
              <p:nvPr/>
            </p:nvSpPr>
            <p:spPr>
              <a:xfrm>
                <a:off x="7079824" y="7665617"/>
                <a:ext cx="894925" cy="2516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0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F54DCB-4471-4180-8B63-A1B53D05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824" y="7665617"/>
                <a:ext cx="894925" cy="2516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6A342C-CBA1-40A6-AC87-777A55B32858}"/>
                  </a:ext>
                </a:extLst>
              </p:cNvPr>
              <p:cNvSpPr txBox="1"/>
              <p:nvPr/>
            </p:nvSpPr>
            <p:spPr>
              <a:xfrm>
                <a:off x="2915075" y="7734300"/>
                <a:ext cx="894925" cy="2516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6A342C-CBA1-40A6-AC87-777A55B3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75" y="7734300"/>
                <a:ext cx="894925" cy="251633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9235D76-02E0-411C-A716-5648382B828E}"/>
              </a:ext>
            </a:extLst>
          </p:cNvPr>
          <p:cNvSpPr/>
          <p:nvPr/>
        </p:nvSpPr>
        <p:spPr>
          <a:xfrm>
            <a:off x="761781" y="8992465"/>
            <a:ext cx="7209829" cy="439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3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89" y="1344846"/>
            <a:ext cx="9904911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494250" y="1638300"/>
                <a:ext cx="9412751" cy="50811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 naïve approach is that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for each context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𝓒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we solve a MAB problem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Why is this Naïve?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Consider the warehouse routing ( in the left).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Because it does not consider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correlation of rewards across the 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50" y="1638300"/>
                <a:ext cx="9412751" cy="5081135"/>
              </a:xfrm>
              <a:prstGeom prst="rect">
                <a:avLst/>
              </a:prstGeom>
              <a:blipFill>
                <a:blip r:embed="rId4"/>
                <a:stretch>
                  <a:fillRect l="-2718" t="-4562" r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28600" y="231990"/>
            <a:ext cx="17907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A Naïve Approach of Solving Contextual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C07AE6-0042-48E8-BD95-6CFEC911AE48}"/>
              </a:ext>
            </a:extLst>
          </p:cNvPr>
          <p:cNvCxnSpPr>
            <a:cxnSpLocks/>
          </p:cNvCxnSpPr>
          <p:nvPr/>
        </p:nvCxnSpPr>
        <p:spPr>
          <a:xfrm>
            <a:off x="1092721" y="7048500"/>
            <a:ext cx="6553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63F177E-A991-419B-B4A5-D23E5D5317F2}"/>
              </a:ext>
            </a:extLst>
          </p:cNvPr>
          <p:cNvCxnSpPr>
            <a:cxnSpLocks/>
          </p:cNvCxnSpPr>
          <p:nvPr/>
        </p:nvCxnSpPr>
        <p:spPr>
          <a:xfrm flipV="1">
            <a:off x="1092721" y="3619500"/>
            <a:ext cx="0" cy="3429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941E58-3273-468A-81AA-6752C18971BD}"/>
                  </a:ext>
                </a:extLst>
              </p:cNvPr>
              <p:cNvSpPr txBox="1"/>
              <p:nvPr/>
            </p:nvSpPr>
            <p:spPr>
              <a:xfrm>
                <a:off x="3573827" y="7056120"/>
                <a:ext cx="3634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941E58-3273-468A-81AA-6752C1897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27" y="7056120"/>
                <a:ext cx="36343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0ABCB4-BD5E-4321-B11E-F4889EBD6514}"/>
                  </a:ext>
                </a:extLst>
              </p:cNvPr>
              <p:cNvSpPr txBox="1"/>
              <p:nvPr/>
            </p:nvSpPr>
            <p:spPr>
              <a:xfrm rot="16200000">
                <a:off x="-216879" y="4866501"/>
                <a:ext cx="16080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0ABCB4-BD5E-4321-B11E-F4889EBD6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16879" y="4866501"/>
                <a:ext cx="160800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4A95035-E639-464E-903F-B33100142012}"/>
              </a:ext>
            </a:extLst>
          </p:cNvPr>
          <p:cNvCxnSpPr/>
          <p:nvPr/>
        </p:nvCxnSpPr>
        <p:spPr>
          <a:xfrm flipV="1">
            <a:off x="1092721" y="3619500"/>
            <a:ext cx="5993879" cy="2819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753F71-C9E0-479C-B311-9EA1944F8403}"/>
                  </a:ext>
                </a:extLst>
              </p:cNvPr>
              <p:cNvSpPr txBox="1"/>
              <p:nvPr/>
            </p:nvSpPr>
            <p:spPr>
              <a:xfrm>
                <a:off x="381000" y="7916779"/>
                <a:ext cx="741731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rgbClr val="FF0000"/>
                    </a:solidFill>
                  </a:rPr>
                  <a:t>Considering a scalar context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for better visualization.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rgbClr val="FF0000"/>
                    </a:solidFill>
                  </a:rPr>
                  <a:t>We are fixing action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753F71-C9E0-479C-B311-9EA1944F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916779"/>
                <a:ext cx="7417319" cy="1754326"/>
              </a:xfrm>
              <a:prstGeom prst="rect">
                <a:avLst/>
              </a:prstGeom>
              <a:blipFill>
                <a:blip r:embed="rId7"/>
                <a:stretch>
                  <a:fillRect l="-2220" t="-5575" b="-1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217F372-DC52-4705-83D2-E85F8B2DF832}"/>
              </a:ext>
            </a:extLst>
          </p:cNvPr>
          <p:cNvSpPr/>
          <p:nvPr/>
        </p:nvSpPr>
        <p:spPr>
          <a:xfrm>
            <a:off x="108129" y="4462712"/>
            <a:ext cx="4800755" cy="4745456"/>
          </a:xfrm>
          <a:custGeom>
            <a:avLst/>
            <a:gdLst>
              <a:gd name="connsiteX0" fmla="*/ 4800755 w 4800755"/>
              <a:gd name="connsiteY0" fmla="*/ 4745456 h 4745456"/>
              <a:gd name="connsiteX1" fmla="*/ 2458608 w 4800755"/>
              <a:gd name="connsiteY1" fmla="*/ 3430004 h 4745456"/>
              <a:gd name="connsiteX2" fmla="*/ 260839 w 4800755"/>
              <a:gd name="connsiteY2" fmla="*/ 2403309 h 4745456"/>
              <a:gd name="connsiteX3" fmla="*/ 68334 w 4800755"/>
              <a:gd name="connsiteY3" fmla="*/ 253667 h 4745456"/>
              <a:gd name="connsiteX4" fmla="*/ 501471 w 4800755"/>
              <a:gd name="connsiteY4" fmla="*/ 125330 h 474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0755" h="4745456">
                <a:moveTo>
                  <a:pt x="4800755" y="4745456"/>
                </a:moveTo>
                <a:cubicBezTo>
                  <a:pt x="4008008" y="4282909"/>
                  <a:pt x="3215261" y="3820362"/>
                  <a:pt x="2458608" y="3430004"/>
                </a:cubicBezTo>
                <a:cubicBezTo>
                  <a:pt x="1701955" y="3039646"/>
                  <a:pt x="659218" y="2932698"/>
                  <a:pt x="260839" y="2403309"/>
                </a:cubicBezTo>
                <a:cubicBezTo>
                  <a:pt x="-137540" y="1873920"/>
                  <a:pt x="28229" y="633330"/>
                  <a:pt x="68334" y="253667"/>
                </a:cubicBezTo>
                <a:cubicBezTo>
                  <a:pt x="108439" y="-125996"/>
                  <a:pt x="304955" y="-333"/>
                  <a:pt x="501471" y="125330"/>
                </a:cubicBezTo>
              </a:path>
            </a:pathLst>
          </a:custGeom>
          <a:noFill/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9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806" y="1344846"/>
            <a:ext cx="9552793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754164" y="1638300"/>
                <a:ext cx="9152836" cy="96977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 naïve approach is that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for each context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𝓒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we solve a MAB problem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Why is this Naïve?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Consider the warehouse routing ( in the left).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SIDE NOTE: In many situations, there are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correlation of rewards across the 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Example 1: Travel time of route 1 and route 2 are correlated because they merge.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Example 2: When designing ads, an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action is a vector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e.x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  <a:r>
                  <a:rPr lang="en-US" sz="3600" i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[image placement, font size]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Two ads with similar image placement but different font size may have some correlation in there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click-through rate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We will not talk a lot about this case.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164" y="1638300"/>
                <a:ext cx="9152836" cy="9697783"/>
              </a:xfrm>
              <a:prstGeom prst="rect">
                <a:avLst/>
              </a:prstGeom>
              <a:blipFill>
                <a:blip r:embed="rId4"/>
                <a:stretch>
                  <a:fillRect l="-2796" t="-2388" r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28600" y="231990"/>
            <a:ext cx="17907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A Naïve Approach of Solving Contextual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0CEBE5-6F57-4D05-A80E-31A61F534D76}"/>
              </a:ext>
            </a:extLst>
          </p:cNvPr>
          <p:cNvSpPr/>
          <p:nvPr/>
        </p:nvSpPr>
        <p:spPr>
          <a:xfrm>
            <a:off x="182836" y="2471194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DE179B-143D-497E-9922-03457ABA4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59" y="6384669"/>
            <a:ext cx="1981200" cy="1246215"/>
          </a:xfrm>
          <a:prstGeom prst="rect">
            <a:avLst/>
          </a:prstGeom>
        </p:spPr>
      </p:pic>
      <p:pic>
        <p:nvPicPr>
          <p:cNvPr id="17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DB233674-0696-4EF1-B937-AFF65CE8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79" y="3224722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ACD667-3912-4F16-8C21-A40FF2D19114}"/>
              </a:ext>
            </a:extLst>
          </p:cNvPr>
          <p:cNvSpPr txBox="1"/>
          <p:nvPr/>
        </p:nvSpPr>
        <p:spPr>
          <a:xfrm>
            <a:off x="6426310" y="2447120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276BC3-44FB-441B-BFCE-DF873227788D}"/>
              </a:ext>
            </a:extLst>
          </p:cNvPr>
          <p:cNvSpPr/>
          <p:nvPr/>
        </p:nvSpPr>
        <p:spPr>
          <a:xfrm rot="233536">
            <a:off x="786559" y="3933020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DCB526-AE44-4441-B20A-5C54D51403BF}"/>
              </a:ext>
            </a:extLst>
          </p:cNvPr>
          <p:cNvSpPr/>
          <p:nvPr/>
        </p:nvSpPr>
        <p:spPr>
          <a:xfrm rot="2731137">
            <a:off x="1903560" y="4091306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3F3A2A-82AD-47AD-BBEE-29D7F0C704F7}"/>
              </a:ext>
            </a:extLst>
          </p:cNvPr>
          <p:cNvSpPr/>
          <p:nvPr/>
        </p:nvSpPr>
        <p:spPr>
          <a:xfrm>
            <a:off x="2704059" y="4801700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05923B-00DF-4073-BC22-5A18E768214B}"/>
                  </a:ext>
                </a:extLst>
              </p:cNvPr>
              <p:cNvSpPr txBox="1"/>
              <p:nvPr/>
            </p:nvSpPr>
            <p:spPr>
              <a:xfrm>
                <a:off x="448364" y="2991632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05923B-00DF-4073-BC22-5A18E768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4" y="2991632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Wave 26">
            <a:extLst>
              <a:ext uri="{FF2B5EF4-FFF2-40B4-BE49-F238E27FC236}">
                <a16:creationId xmlns:a16="http://schemas.microsoft.com/office/drawing/2014/main" id="{F4132D5A-00EF-44D2-9A33-71ABD704CDC9}"/>
              </a:ext>
            </a:extLst>
          </p:cNvPr>
          <p:cNvSpPr/>
          <p:nvPr/>
        </p:nvSpPr>
        <p:spPr>
          <a:xfrm>
            <a:off x="557959" y="2634206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51D4F03-83D0-4910-999E-9D91917712EB}"/>
                  </a:ext>
                </a:extLst>
              </p:cNvPr>
              <p:cNvSpPr/>
              <p:nvPr/>
            </p:nvSpPr>
            <p:spPr>
              <a:xfrm>
                <a:off x="781727" y="5218997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51D4F03-83D0-4910-999E-9D919177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7" y="5218997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AA15DF-E08E-4E60-9D80-95452C08E41F}"/>
                  </a:ext>
                </a:extLst>
              </p:cNvPr>
              <p:cNvSpPr/>
              <p:nvPr/>
            </p:nvSpPr>
            <p:spPr>
              <a:xfrm>
                <a:off x="1834027" y="53594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AA15DF-E08E-4E60-9D80-95452C08E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7" y="5359439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F5626FC-5ABA-4E04-BBAC-483B510DB6B1}"/>
                  </a:ext>
                </a:extLst>
              </p:cNvPr>
              <p:cNvSpPr/>
              <p:nvPr/>
            </p:nvSpPr>
            <p:spPr>
              <a:xfrm>
                <a:off x="6451555" y="563113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F5626FC-5ABA-4E04-BBAC-483B510DB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55" y="5631133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19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609600" y="2348174"/>
                <a:ext cx="16840200" cy="64661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65000"/>
                      </a:schemeClr>
                    </a:solidFill>
                    <a:latin typeface="Goudy Old Style" panose="02020502050305020303" pitchFamily="18" charset="0"/>
                  </a:rPr>
                  <a:t>Contextual Bandit setup.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6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65000"/>
                      </a:schemeClr>
                    </a:solidFill>
                    <a:latin typeface="Goudy Old Style" panose="02020502050305020303" pitchFamily="18" charset="0"/>
                  </a:rPr>
                  <a:t>Contextual Bandit vs Supervised Learning.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6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chemeClr val="bg1">
                        <a:lumMod val="65000"/>
                      </a:schemeClr>
                    </a:solidFill>
                    <a:latin typeface="Goudy Old Style" panose="02020502050305020303" pitchFamily="18" charset="0"/>
                  </a:rPr>
                  <a:t>Mathematical Notations and Concepts</a:t>
                </a:r>
                <a:r>
                  <a:rPr lang="en-US" sz="3600" spc="-25" dirty="0">
                    <a:solidFill>
                      <a:schemeClr val="bg1">
                        <a:lumMod val="65000"/>
                      </a:schemeClr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6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65000"/>
                      </a:schemeClr>
                    </a:solidFill>
                    <a:latin typeface="Goudy Old Style" panose="02020502050305020303" pitchFamily="18" charset="0"/>
                  </a:rPr>
                  <a:t>A Naïve Approach of Solving Contextual Bandits.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bg1">
                      <a:lumMod val="65000"/>
                    </a:schemeClr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Linear Bandits.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What are linear bandits?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-greedy Policy.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Upper Confidence Bound Policy.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FF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bg1">
                        <a:lumMod val="65000"/>
                      </a:schemeClr>
                    </a:solidFill>
                    <a:latin typeface="Goudy Old Style" panose="02020502050305020303" pitchFamily="18" charset="0"/>
                  </a:rPr>
                  <a:t>Policy Gradient.</a:t>
                </a: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348174"/>
                <a:ext cx="16840200" cy="6466129"/>
              </a:xfrm>
              <a:prstGeom prst="rect">
                <a:avLst/>
              </a:prstGeom>
              <a:blipFill>
                <a:blip r:embed="rId4"/>
                <a:stretch>
                  <a:fillRect l="-1520" t="-3582" b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26132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69271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Linear Bandit is a special case of Contextual Bandit where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assume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if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Also,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For the warehouse routing example,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Consequently, the reward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are the context, and the chosen action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respectively.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zero-mean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random variable sampled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sampled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6927153"/>
              </a:xfrm>
              <a:prstGeom prst="rect">
                <a:avLst/>
              </a:prstGeom>
              <a:blipFill>
                <a:blip r:embed="rId4"/>
                <a:stretch>
                  <a:fillRect l="-1614" t="-3345" b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8D1BD-95D0-4390-B6FA-C376BD4A0471}"/>
              </a:ext>
            </a:extLst>
          </p:cNvPr>
          <p:cNvSpPr txBox="1"/>
          <p:nvPr/>
        </p:nvSpPr>
        <p:spPr>
          <a:xfrm>
            <a:off x="17060056" y="24765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95691-E9C8-488B-B345-574F7FA4D5AA}"/>
              </a:ext>
            </a:extLst>
          </p:cNvPr>
          <p:cNvSpPr txBox="1"/>
          <p:nvPr/>
        </p:nvSpPr>
        <p:spPr>
          <a:xfrm>
            <a:off x="16992600" y="5124736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(L.2)</a:t>
            </a:r>
          </a:p>
        </p:txBody>
      </p:sp>
    </p:spTree>
    <p:extLst>
      <p:ext uri="{BB962C8B-B14F-4D97-AF65-F5344CB8AC3E}">
        <p14:creationId xmlns:p14="http://schemas.microsoft.com/office/powerpoint/2010/main" val="38297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83127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Linear Bandit is a special case of Contextual Bandit where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assume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if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Also,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For the warehouse routing example,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Consequently, the reward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are the context, and the chosen action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respectively.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zero-mean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random variable sampled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sampled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The agent does not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bSup>
                  </m:oMath>
                </a14:m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bSup>
                  </m:oMath>
                </a14:m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sub>
                    </m:sSub>
                  </m:oMath>
                </a14:m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𝓒</m:t>
                        </m:r>
                      </m:sub>
                    </m:sSub>
                  </m:oMath>
                </a14:m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8312788"/>
              </a:xfrm>
              <a:prstGeom prst="rect">
                <a:avLst/>
              </a:prstGeom>
              <a:blipFill>
                <a:blip r:embed="rId4"/>
                <a:stretch>
                  <a:fillRect l="-1614" t="-2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94EC3-8835-42FD-BF77-FA53D6C2DCEC}"/>
              </a:ext>
            </a:extLst>
          </p:cNvPr>
          <p:cNvSpPr txBox="1"/>
          <p:nvPr/>
        </p:nvSpPr>
        <p:spPr>
          <a:xfrm>
            <a:off x="17060056" y="24765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B1417-E920-40D9-811F-48C821B4C170}"/>
              </a:ext>
            </a:extLst>
          </p:cNvPr>
          <p:cNvSpPr txBox="1"/>
          <p:nvPr/>
        </p:nvSpPr>
        <p:spPr>
          <a:xfrm>
            <a:off x="16992600" y="5124736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(L.2)</a:t>
            </a:r>
          </a:p>
        </p:txBody>
      </p:sp>
    </p:spTree>
    <p:extLst>
      <p:ext uri="{BB962C8B-B14F-4D97-AF65-F5344CB8AC3E}">
        <p14:creationId xmlns:p14="http://schemas.microsoft.com/office/powerpoint/2010/main" val="39499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600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Contextual Bandit setup.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5" dirty="0">
                <a:latin typeface="Goudy Old Style" panose="02020502050305020303" pitchFamily="18" charset="0"/>
              </a:rPr>
              <a:t>Understanding Context and Context Space.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5" dirty="0">
                <a:latin typeface="Goudy Old Style" panose="02020502050305020303" pitchFamily="18" charset="0"/>
              </a:rPr>
              <a:t>Applications of Contextual Bandits.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vs Supervised Learning.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A Naïve Approach of Solving Contextual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Linear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Policy Gradient.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800338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32344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Linear Bandit is a special case of Contextual Bandit where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assume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do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of the above form?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Answer: We don’t! It is an assumption just like in any ML problem.</a:t>
                </a: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3234475"/>
              </a:xfrm>
              <a:prstGeom prst="rect">
                <a:avLst/>
              </a:prstGeom>
              <a:blipFill>
                <a:blip r:embed="rId4"/>
                <a:stretch>
                  <a:fillRect l="-1614" t="-717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229937-B995-4A4C-B341-2808667C9036}"/>
              </a:ext>
            </a:extLst>
          </p:cNvPr>
          <p:cNvCxnSpPr>
            <a:cxnSpLocks/>
          </p:cNvCxnSpPr>
          <p:nvPr/>
        </p:nvCxnSpPr>
        <p:spPr>
          <a:xfrm flipV="1">
            <a:off x="6934200" y="2095500"/>
            <a:ext cx="5181600" cy="23622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6CCDED-26A7-4ADD-BDED-E1B211F2D5C3}"/>
              </a:ext>
            </a:extLst>
          </p:cNvPr>
          <p:cNvSpPr txBox="1"/>
          <p:nvPr/>
        </p:nvSpPr>
        <p:spPr>
          <a:xfrm>
            <a:off x="17060056" y="24765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(L.1)</a:t>
            </a:r>
          </a:p>
        </p:txBody>
      </p:sp>
    </p:spTree>
    <p:extLst>
      <p:ext uri="{BB962C8B-B14F-4D97-AF65-F5344CB8AC3E}">
        <p14:creationId xmlns:p14="http://schemas.microsoft.com/office/powerpoint/2010/main" val="288849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83121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Linear Bandit is a special case of Contextual Bandit where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assume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that,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Suppose we find out after trying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does not follow the above form. Can we still use linear bandits?   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Answer: To some extent… We may be able to find a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such that,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485900" lvl="2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depends on domain expertise. This is similar to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“feature engineering”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 We can in fact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as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features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of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1485900" lvl="2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1485900" lvl="2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Just to stress, the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can be different for different actions. Hence, the length of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can be different for different actions.</a:t>
                </a:r>
              </a:p>
              <a:p>
                <a:pPr marL="1485900" lvl="2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1485900" lvl="2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Equation (L.3)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assumes that the last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By doing so we don’t have to separately account for the bias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This is done for notational simplicity.</a:t>
                </a: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8312147"/>
              </a:xfrm>
              <a:prstGeom prst="rect">
                <a:avLst/>
              </a:prstGeom>
              <a:blipFill>
                <a:blip r:embed="rId4"/>
                <a:stretch>
                  <a:fillRect l="-1614" t="-2788" r="-1649" b="-2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AB5E9-6B24-442F-8A28-E222831C7033}"/>
              </a:ext>
            </a:extLst>
          </p:cNvPr>
          <p:cNvSpPr txBox="1"/>
          <p:nvPr/>
        </p:nvSpPr>
        <p:spPr>
          <a:xfrm>
            <a:off x="17060056" y="24765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B9024-F215-4259-B971-F6A39A2E6E0A}"/>
              </a:ext>
            </a:extLst>
          </p:cNvPr>
          <p:cNvSpPr txBox="1"/>
          <p:nvPr/>
        </p:nvSpPr>
        <p:spPr>
          <a:xfrm>
            <a:off x="16983856" y="52197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(L.3)</a:t>
            </a:r>
          </a:p>
        </p:txBody>
      </p:sp>
    </p:spTree>
    <p:extLst>
      <p:ext uri="{BB962C8B-B14F-4D97-AF65-F5344CB8AC3E}">
        <p14:creationId xmlns:p14="http://schemas.microsoft.com/office/powerpoint/2010/main" val="3400535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61" y="1344846"/>
            <a:ext cx="9492939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638300"/>
                <a:ext cx="9067800" cy="64654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Example (Finding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for the warehouse example):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The context is,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?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(1</a:t>
                </a:r>
                <a:r>
                  <a:rPr lang="en-US" sz="3600" spc="-25" baseline="300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st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possibility)</a:t>
                </a: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638300"/>
                <a:ext cx="9067800" cy="6465488"/>
              </a:xfrm>
              <a:prstGeom prst="rect">
                <a:avLst/>
              </a:prstGeom>
              <a:blipFill>
                <a:blip r:embed="rId4"/>
                <a:stretch>
                  <a:fillRect l="-3093" t="-189" r="-672" b="-3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8E396D-5DF4-4488-977B-9CC3C3385B9F}"/>
              </a:ext>
            </a:extLst>
          </p:cNvPr>
          <p:cNvSpPr/>
          <p:nvPr/>
        </p:nvSpPr>
        <p:spPr>
          <a:xfrm>
            <a:off x="182836" y="1703888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DC7861-5028-4336-913B-C7316EA7C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59" y="5617363"/>
            <a:ext cx="1981200" cy="1246215"/>
          </a:xfrm>
          <a:prstGeom prst="rect">
            <a:avLst/>
          </a:prstGeom>
        </p:spPr>
      </p:pic>
      <p:pic>
        <p:nvPicPr>
          <p:cNvPr id="11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BBF63182-DDF3-46B1-84EC-45F28FC3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79" y="2457416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3AA6C-2C8D-40FE-9CBA-E182B4ACB6DA}"/>
              </a:ext>
            </a:extLst>
          </p:cNvPr>
          <p:cNvSpPr txBox="1"/>
          <p:nvPr/>
        </p:nvSpPr>
        <p:spPr>
          <a:xfrm>
            <a:off x="6426310" y="1679814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E3C6E4-0E79-46A0-8197-DA652E46BD3A}"/>
              </a:ext>
            </a:extLst>
          </p:cNvPr>
          <p:cNvSpPr/>
          <p:nvPr/>
        </p:nvSpPr>
        <p:spPr>
          <a:xfrm rot="233536">
            <a:off x="786559" y="3165714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EB9A58-B736-4527-8E27-81615DFBE2FB}"/>
              </a:ext>
            </a:extLst>
          </p:cNvPr>
          <p:cNvSpPr/>
          <p:nvPr/>
        </p:nvSpPr>
        <p:spPr>
          <a:xfrm rot="2731137">
            <a:off x="1903560" y="3324000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E81593-5B25-432B-914E-D191DA568922}"/>
              </a:ext>
            </a:extLst>
          </p:cNvPr>
          <p:cNvSpPr/>
          <p:nvPr/>
        </p:nvSpPr>
        <p:spPr>
          <a:xfrm>
            <a:off x="2704059" y="4034394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496AC2-EE2D-4DE6-994E-5C59EBB598FF}"/>
                  </a:ext>
                </a:extLst>
              </p:cNvPr>
              <p:cNvSpPr txBox="1"/>
              <p:nvPr/>
            </p:nvSpPr>
            <p:spPr>
              <a:xfrm>
                <a:off x="448364" y="2224326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496AC2-EE2D-4DE6-994E-5C59EBB5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4" y="2224326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Wave 16">
            <a:extLst>
              <a:ext uri="{FF2B5EF4-FFF2-40B4-BE49-F238E27FC236}">
                <a16:creationId xmlns:a16="http://schemas.microsoft.com/office/drawing/2014/main" id="{63A6DC9F-14A9-498F-9BA7-46737FA59702}"/>
              </a:ext>
            </a:extLst>
          </p:cNvPr>
          <p:cNvSpPr/>
          <p:nvPr/>
        </p:nvSpPr>
        <p:spPr>
          <a:xfrm>
            <a:off x="557959" y="1866900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9FFA4A-5D32-4083-BF86-607DDA0FAE79}"/>
                  </a:ext>
                </a:extLst>
              </p:cNvPr>
              <p:cNvSpPr/>
              <p:nvPr/>
            </p:nvSpPr>
            <p:spPr>
              <a:xfrm>
                <a:off x="781727" y="4451691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9FFA4A-5D32-4083-BF86-607DDA0FA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7" y="4451691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B06F78-D325-4A96-AECD-5762616B8985}"/>
                  </a:ext>
                </a:extLst>
              </p:cNvPr>
              <p:cNvSpPr/>
              <p:nvPr/>
            </p:nvSpPr>
            <p:spPr>
              <a:xfrm>
                <a:off x="1834027" y="459213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B06F78-D325-4A96-AECD-5762616B8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7" y="4592133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985E674-1C6B-47FC-A90C-F35A09BAAE48}"/>
                  </a:ext>
                </a:extLst>
              </p:cNvPr>
              <p:cNvSpPr/>
              <p:nvPr/>
            </p:nvSpPr>
            <p:spPr>
              <a:xfrm>
                <a:off x="6451555" y="4863827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985E674-1C6B-47FC-A90C-F35A09BA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55" y="4863827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FA1D49-76AE-4570-911F-53EEB932C552}"/>
                  </a:ext>
                </a:extLst>
              </p:cNvPr>
              <p:cNvSpPr txBox="1"/>
              <p:nvPr/>
            </p:nvSpPr>
            <p:spPr>
              <a:xfrm>
                <a:off x="11720296" y="4863827"/>
                <a:ext cx="2162259" cy="26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,2,3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FA1D49-76AE-4570-911F-53EEB932C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296" y="4863827"/>
                <a:ext cx="2162259" cy="26446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65DC43-5D09-47B7-AF9B-B33F51A288F0}"/>
                  </a:ext>
                </a:extLst>
              </p:cNvPr>
              <p:cNvSpPr txBox="1"/>
              <p:nvPr/>
            </p:nvSpPr>
            <p:spPr>
              <a:xfrm>
                <a:off x="9038646" y="8385838"/>
                <a:ext cx="2394630" cy="1289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65DC43-5D09-47B7-AF9B-B33F51A2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646" y="8385838"/>
                <a:ext cx="2394630" cy="12897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C0BD43-4213-447E-A366-85581B1B4742}"/>
                  </a:ext>
                </a:extLst>
              </p:cNvPr>
              <p:cNvSpPr txBox="1"/>
              <p:nvPr/>
            </p:nvSpPr>
            <p:spPr>
              <a:xfrm>
                <a:off x="11619893" y="8366500"/>
                <a:ext cx="2394630" cy="1289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C0BD43-4213-447E-A366-85581B1B4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893" y="8366500"/>
                <a:ext cx="2394630" cy="12897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A972F5-A864-44B2-842E-F11023FB661C}"/>
                  </a:ext>
                </a:extLst>
              </p:cNvPr>
              <p:cNvSpPr txBox="1"/>
              <p:nvPr/>
            </p:nvSpPr>
            <p:spPr>
              <a:xfrm>
                <a:off x="14259387" y="8385838"/>
                <a:ext cx="2394630" cy="1289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A972F5-A864-44B2-842E-F11023FB6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387" y="8385838"/>
                <a:ext cx="2394630" cy="12897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Brace 28">
            <a:extLst>
              <a:ext uri="{FF2B5EF4-FFF2-40B4-BE49-F238E27FC236}">
                <a16:creationId xmlns:a16="http://schemas.microsoft.com/office/drawing/2014/main" id="{9C585999-5087-4B63-A227-7F657A31B581}"/>
              </a:ext>
            </a:extLst>
          </p:cNvPr>
          <p:cNvSpPr/>
          <p:nvPr/>
        </p:nvSpPr>
        <p:spPr>
          <a:xfrm>
            <a:off x="8022299" y="8400764"/>
            <a:ext cx="1274101" cy="1529766"/>
          </a:xfrm>
          <a:prstGeom prst="leftBrace">
            <a:avLst>
              <a:gd name="adj1" fmla="val 18088"/>
              <a:gd name="adj2" fmla="val 50000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7FEAF2-7278-4FF7-968E-3E4C2CFE64B9}"/>
                  </a:ext>
                </a:extLst>
              </p:cNvPr>
              <p:cNvSpPr txBox="1"/>
              <p:nvPr/>
            </p:nvSpPr>
            <p:spPr>
              <a:xfrm>
                <a:off x="21520" y="7632379"/>
                <a:ext cx="827536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Each route (routes are the actions) is associated with two average travel time (refer </a:t>
                </a: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  <a:hlinkClick r:id="rId15" action="ppaction://hlinksldjump"/>
                  </a:rPr>
                  <a:t>this slide</a:t>
                </a: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to refresh your memory). These two travel times form the feature for the corresponding route.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Observe that the last element of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7FEAF2-7278-4FF7-968E-3E4C2CFE6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0" y="7632379"/>
                <a:ext cx="8275364" cy="2554545"/>
              </a:xfrm>
              <a:prstGeom prst="rect">
                <a:avLst/>
              </a:prstGeom>
              <a:blipFill>
                <a:blip r:embed="rId16"/>
                <a:stretch>
                  <a:fillRect l="-1695" t="-3103" r="-1842" b="-6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786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61" y="1344846"/>
            <a:ext cx="9492939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638300"/>
                <a:ext cx="9067800" cy="64654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Example (Finding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for the warehouse example):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The context is,</a:t>
                </a: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What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?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(2</a:t>
                </a:r>
                <a:r>
                  <a:rPr lang="en-US" sz="3600" spc="-25" baseline="300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nd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possibility)</a:t>
                </a: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638300"/>
                <a:ext cx="9067800" cy="6465488"/>
              </a:xfrm>
              <a:prstGeom prst="rect">
                <a:avLst/>
              </a:prstGeom>
              <a:blipFill>
                <a:blip r:embed="rId4"/>
                <a:stretch>
                  <a:fillRect l="-3093" t="-189" r="-672" b="-3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8E396D-5DF4-4488-977B-9CC3C3385B9F}"/>
              </a:ext>
            </a:extLst>
          </p:cNvPr>
          <p:cNvSpPr/>
          <p:nvPr/>
        </p:nvSpPr>
        <p:spPr>
          <a:xfrm>
            <a:off x="182836" y="1703888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DC7861-5028-4336-913B-C7316EA7C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59" y="5617363"/>
            <a:ext cx="1981200" cy="1246215"/>
          </a:xfrm>
          <a:prstGeom prst="rect">
            <a:avLst/>
          </a:prstGeom>
        </p:spPr>
      </p:pic>
      <p:pic>
        <p:nvPicPr>
          <p:cNvPr id="11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BBF63182-DDF3-46B1-84EC-45F28FC3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79" y="2457416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3AA6C-2C8D-40FE-9CBA-E182B4ACB6DA}"/>
              </a:ext>
            </a:extLst>
          </p:cNvPr>
          <p:cNvSpPr txBox="1"/>
          <p:nvPr/>
        </p:nvSpPr>
        <p:spPr>
          <a:xfrm>
            <a:off x="6426310" y="1679814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E3C6E4-0E79-46A0-8197-DA652E46BD3A}"/>
              </a:ext>
            </a:extLst>
          </p:cNvPr>
          <p:cNvSpPr/>
          <p:nvPr/>
        </p:nvSpPr>
        <p:spPr>
          <a:xfrm rot="233536">
            <a:off x="786559" y="3165714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EB9A58-B736-4527-8E27-81615DFBE2FB}"/>
              </a:ext>
            </a:extLst>
          </p:cNvPr>
          <p:cNvSpPr/>
          <p:nvPr/>
        </p:nvSpPr>
        <p:spPr>
          <a:xfrm rot="2731137">
            <a:off x="1903560" y="3324000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E81593-5B25-432B-914E-D191DA568922}"/>
              </a:ext>
            </a:extLst>
          </p:cNvPr>
          <p:cNvSpPr/>
          <p:nvPr/>
        </p:nvSpPr>
        <p:spPr>
          <a:xfrm>
            <a:off x="2704059" y="4034394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496AC2-EE2D-4DE6-994E-5C59EBB598FF}"/>
                  </a:ext>
                </a:extLst>
              </p:cNvPr>
              <p:cNvSpPr txBox="1"/>
              <p:nvPr/>
            </p:nvSpPr>
            <p:spPr>
              <a:xfrm>
                <a:off x="448364" y="2224326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496AC2-EE2D-4DE6-994E-5C59EBB5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4" y="2224326"/>
                <a:ext cx="3365300" cy="861774"/>
              </a:xfrm>
              <a:prstGeom prst="rect">
                <a:avLst/>
              </a:prstGeom>
              <a:blipFill>
                <a:blip r:embed="rId7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Wave 16">
            <a:extLst>
              <a:ext uri="{FF2B5EF4-FFF2-40B4-BE49-F238E27FC236}">
                <a16:creationId xmlns:a16="http://schemas.microsoft.com/office/drawing/2014/main" id="{63A6DC9F-14A9-498F-9BA7-46737FA59702}"/>
              </a:ext>
            </a:extLst>
          </p:cNvPr>
          <p:cNvSpPr/>
          <p:nvPr/>
        </p:nvSpPr>
        <p:spPr>
          <a:xfrm>
            <a:off x="557959" y="1866900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9FFA4A-5D32-4083-BF86-607DDA0FAE79}"/>
                  </a:ext>
                </a:extLst>
              </p:cNvPr>
              <p:cNvSpPr/>
              <p:nvPr/>
            </p:nvSpPr>
            <p:spPr>
              <a:xfrm>
                <a:off x="781727" y="4451691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9FFA4A-5D32-4083-BF86-607DDA0FA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7" y="4451691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B06F78-D325-4A96-AECD-5762616B8985}"/>
                  </a:ext>
                </a:extLst>
              </p:cNvPr>
              <p:cNvSpPr/>
              <p:nvPr/>
            </p:nvSpPr>
            <p:spPr>
              <a:xfrm>
                <a:off x="1834027" y="459213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B06F78-D325-4A96-AECD-5762616B8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7" y="4592133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985E674-1C6B-47FC-A90C-F35A09BAAE48}"/>
                  </a:ext>
                </a:extLst>
              </p:cNvPr>
              <p:cNvSpPr/>
              <p:nvPr/>
            </p:nvSpPr>
            <p:spPr>
              <a:xfrm>
                <a:off x="6451555" y="4863827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985E674-1C6B-47FC-A90C-F35A09BA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55" y="4863827"/>
                <a:ext cx="71763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65DC43-5D09-47B7-AF9B-B33F51A288F0}"/>
                  </a:ext>
                </a:extLst>
              </p:cNvPr>
              <p:cNvSpPr txBox="1"/>
              <p:nvPr/>
            </p:nvSpPr>
            <p:spPr>
              <a:xfrm>
                <a:off x="9072944" y="8018841"/>
                <a:ext cx="2357056" cy="2153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65DC43-5D09-47B7-AF9B-B33F51A2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944" y="8018841"/>
                <a:ext cx="2357056" cy="21538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500F6B-C0A4-4D9A-821F-CAD8CC7CAB3D}"/>
              </a:ext>
            </a:extLst>
          </p:cNvPr>
          <p:cNvSpPr/>
          <p:nvPr/>
        </p:nvSpPr>
        <p:spPr>
          <a:xfrm>
            <a:off x="506358" y="3557332"/>
            <a:ext cx="2846442" cy="2428506"/>
          </a:xfrm>
          <a:prstGeom prst="roundRect">
            <a:avLst>
              <a:gd name="adj" fmla="val 11642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0A947F-06E5-4BB8-BD4D-13AAC7A88685}"/>
                  </a:ext>
                </a:extLst>
              </p:cNvPr>
              <p:cNvSpPr txBox="1"/>
              <p:nvPr/>
            </p:nvSpPr>
            <p:spPr>
              <a:xfrm>
                <a:off x="11739944" y="8018841"/>
                <a:ext cx="2357056" cy="2153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0A947F-06E5-4BB8-BD4D-13AAC7A88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9944" y="8018841"/>
                <a:ext cx="2357056" cy="21538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18B150-522B-447C-86B7-49A59099B70E}"/>
                  </a:ext>
                </a:extLst>
              </p:cNvPr>
              <p:cNvSpPr txBox="1"/>
              <p:nvPr/>
            </p:nvSpPr>
            <p:spPr>
              <a:xfrm>
                <a:off x="11720296" y="4863827"/>
                <a:ext cx="2162259" cy="26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30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3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3000" i="1" spc="-25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,2,3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18B150-522B-447C-86B7-49A59099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296" y="4863827"/>
                <a:ext cx="2162259" cy="26446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2CDE31-25B9-4F0A-B397-3B99AEB8E9FF}"/>
                  </a:ext>
                </a:extLst>
              </p:cNvPr>
              <p:cNvSpPr txBox="1"/>
              <p:nvPr/>
            </p:nvSpPr>
            <p:spPr>
              <a:xfrm>
                <a:off x="14259387" y="8385838"/>
                <a:ext cx="2394630" cy="1289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 spc="-25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2CDE31-25B9-4F0A-B397-3B99AEB8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387" y="8385838"/>
                <a:ext cx="2394630" cy="12897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175FD1-D646-49D7-B382-ED8E4E6FF36C}"/>
                  </a:ext>
                </a:extLst>
              </p:cNvPr>
              <p:cNvSpPr txBox="1"/>
              <p:nvPr/>
            </p:nvSpPr>
            <p:spPr>
              <a:xfrm>
                <a:off x="21520" y="7632379"/>
                <a:ext cx="827536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Since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are connected (check the highlighted part of the figure above), it is possible that the average travel times of one route can be a feature for the other route.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175FD1-D646-49D7-B382-ED8E4E6F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0" y="7632379"/>
                <a:ext cx="8275364" cy="2062103"/>
              </a:xfrm>
              <a:prstGeom prst="rect">
                <a:avLst/>
              </a:prstGeom>
              <a:blipFill>
                <a:blip r:embed="rId15"/>
                <a:stretch>
                  <a:fillRect l="-1695" t="-3846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3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562100"/>
                <a:ext cx="17449800" cy="827457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Moving forward we assume that for linear bandits,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given by (L.3) and not (L.1) because (L.3) is a generalization of (L.1)</a:t>
                </a: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*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 Consequently (L.2) gets modified as,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Recall that for MAB, we had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using sample average which we denoted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We then used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design to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-greedy and UCB policy.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Similarly to extend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-greedy and UCB policy to linear bandit case, we need to get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For linear bandits,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equivalent to estimating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bSup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of (L.3)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25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* This is because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500" i="1" spc="-25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500" i="1" spc="-25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500" i="1" spc="-25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500" i="1" spc="-25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500" i="1" spc="-25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500" i="1" spc="-2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5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in (L.3), we get back (L.1).</a:t>
                </a: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562100"/>
                <a:ext cx="17449800" cy="8274573"/>
              </a:xfrm>
              <a:prstGeom prst="rect">
                <a:avLst/>
              </a:prstGeom>
              <a:blipFill>
                <a:blip r:embed="rId4"/>
                <a:stretch>
                  <a:fillRect l="-1468" t="-2798" b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887F8-3BF6-4B51-92D6-C1C796235C04}"/>
              </a:ext>
            </a:extLst>
          </p:cNvPr>
          <p:cNvSpPr txBox="1"/>
          <p:nvPr/>
        </p:nvSpPr>
        <p:spPr>
          <a:xfrm>
            <a:off x="16983856" y="28575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(L.4)</a:t>
            </a:r>
          </a:p>
        </p:txBody>
      </p:sp>
    </p:spTree>
    <p:extLst>
      <p:ext uri="{BB962C8B-B14F-4D97-AF65-F5344CB8AC3E}">
        <p14:creationId xmlns:p14="http://schemas.microsoft.com/office/powerpoint/2010/main" val="3153811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562100"/>
                <a:ext cx="17449800" cy="50811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It is obvious from (L.4)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can be estimated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linear regression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as the features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as the target. However, there are two differences compared to supervised learning: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chemeClr val="tx1"/>
                  </a:solidFill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Unlike supervised learning, the data needs to be collected online and the agent will get to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pair only when it selects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This point has been repeated in multiple forms throughout all the lectures.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(IMPORTANT) We need to keep updating our estimate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Hence, we need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recursive implementation of linear regression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(similar to recursive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for MAB). This will be the topic of discussion of the next </a:t>
                </a: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five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slides.</a:t>
                </a:r>
                <a:endParaRPr lang="en-US" sz="2500" spc="-25" dirty="0">
                  <a:solidFill>
                    <a:srgbClr val="FF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562100"/>
                <a:ext cx="17449800" cy="5081135"/>
              </a:xfrm>
              <a:prstGeom prst="rect">
                <a:avLst/>
              </a:prstGeom>
              <a:blipFill>
                <a:blip r:embed="rId4"/>
                <a:stretch>
                  <a:fillRect l="-1468" t="-4556" r="-1852" b="-4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4476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78511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Recursive Implementation of Linear Regression</a:t>
                </a: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(Standalone Topic)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NOTE: For the next </a:t>
                </a:r>
                <a:r>
                  <a:rPr lang="en-US" sz="3600" b="1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five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slides, we forget about linear bandits and focus on the simple linear regression. Also, the notations used in the next few slides are standalone to these slides only.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Consider the feature matrix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b="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the target vector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for linear regression. Here,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the number of samples and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the number of features.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The objective is to find a parameters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that minimizes the mean square error,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that minimizes the mean square error is,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pc="-25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7851124"/>
              </a:xfrm>
              <a:prstGeom prst="rect">
                <a:avLst/>
              </a:prstGeom>
              <a:blipFill>
                <a:blip r:embed="rId4"/>
                <a:stretch>
                  <a:fillRect l="-1614" t="-2950" r="-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1A76B-994F-4389-A3FE-D4F39CD94FD8}"/>
              </a:ext>
            </a:extLst>
          </p:cNvPr>
          <p:cNvSpPr txBox="1"/>
          <p:nvPr/>
        </p:nvSpPr>
        <p:spPr>
          <a:xfrm>
            <a:off x="16983856" y="828820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(L.5)</a:t>
            </a:r>
          </a:p>
        </p:txBody>
      </p:sp>
    </p:spTree>
    <p:extLst>
      <p:ext uri="{BB962C8B-B14F-4D97-AF65-F5344CB8AC3E}">
        <p14:creationId xmlns:p14="http://schemas.microsoft.com/office/powerpoint/2010/main" val="520557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78511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Recursive Implementation of Linear Regression</a:t>
                </a: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(Standalone Topic)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Now suppose, we got an additional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Hence, our modified feature matrix and target vector are,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pc="-25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̅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Therefore, the updated parameter that minimizes the mean square error is,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3600" i="1" spc="-25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60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b="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If we have to update the parameters using (L.6) we have to remember the history of features and target. This leads to space complexity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𝑁𝑀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Also, the time complexity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Both time and space complexity is huge when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is large.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We will now find a more efficient way to compute (L.6).</a:t>
                </a: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7851124"/>
              </a:xfrm>
              <a:prstGeom prst="rect">
                <a:avLst/>
              </a:prstGeom>
              <a:blipFill>
                <a:blip r:embed="rId4"/>
                <a:stretch>
                  <a:fillRect l="-1474" t="-2950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994C3-0FAA-4AEB-A3ED-7E8243256CFB}"/>
              </a:ext>
            </a:extLst>
          </p:cNvPr>
          <p:cNvSpPr txBox="1"/>
          <p:nvPr/>
        </p:nvSpPr>
        <p:spPr>
          <a:xfrm>
            <a:off x="16983856" y="6057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(L.6)</a:t>
            </a:r>
          </a:p>
        </p:txBody>
      </p:sp>
    </p:spTree>
    <p:extLst>
      <p:ext uri="{BB962C8B-B14F-4D97-AF65-F5344CB8AC3E}">
        <p14:creationId xmlns:p14="http://schemas.microsoft.com/office/powerpoint/2010/main" val="222362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Recursive Implementation of Linear Regression</a:t>
                </a: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(Standalone Topic)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Now suppose, we got an additional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Hence, our modified feature matrix and target vector are,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pc="-25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̅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Therefore, the updated parameter that minimizes the mean square error is,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3600" i="1" spc="-25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60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b="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In (L.6),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3600" i="1" spc="-2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 spc="-25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3600" i="1" spc="-25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pc="-25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3600" b="0" i="1" spc="-25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0" i="1" spc="-25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 spc="-25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600" i="1" spc="-25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3600" i="1" spc="-2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 spc="-25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3600" i="1" spc="-25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600" i="1" spc="-25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3600" i="1" spc="-25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600" i="1" spc="-25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600" i="1" spc="-25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600" i="1" spc="-25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8774453"/>
              </a:xfrm>
              <a:prstGeom prst="rect">
                <a:avLst/>
              </a:prstGeom>
              <a:blipFill>
                <a:blip r:embed="rId4"/>
                <a:stretch>
                  <a:fillRect l="-1474" t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994C3-0FAA-4AEB-A3ED-7E8243256CFB}"/>
              </a:ext>
            </a:extLst>
          </p:cNvPr>
          <p:cNvSpPr txBox="1"/>
          <p:nvPr/>
        </p:nvSpPr>
        <p:spPr>
          <a:xfrm>
            <a:off x="16983856" y="6057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FE2D-44DB-4B01-A0FC-FBDD4F755878}"/>
              </a:ext>
            </a:extLst>
          </p:cNvPr>
          <p:cNvSpPr txBox="1"/>
          <p:nvPr/>
        </p:nvSpPr>
        <p:spPr>
          <a:xfrm>
            <a:off x="16983856" y="7849284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9A811-FE01-4073-830F-7BE990F7AF06}"/>
              </a:ext>
            </a:extLst>
          </p:cNvPr>
          <p:cNvSpPr txBox="1"/>
          <p:nvPr/>
        </p:nvSpPr>
        <p:spPr>
          <a:xfrm>
            <a:off x="16992600" y="91821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(L.8)</a:t>
            </a:r>
          </a:p>
        </p:txBody>
      </p:sp>
    </p:spTree>
    <p:extLst>
      <p:ext uri="{BB962C8B-B14F-4D97-AF65-F5344CB8AC3E}">
        <p14:creationId xmlns:p14="http://schemas.microsoft.com/office/powerpoint/2010/main" val="3373314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73894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Recursive Implementation of Linear Regression</a:t>
                </a: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(Standalone Topic)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We calculated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b="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in (L.5). If we saved, our calculation as,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pc="-25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3600" i="1" spc="-25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mr>
                        <m:m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3600" i="1" spc="-25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mr>
                      </m:m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Then,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can be computed as follows,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pc="-25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̅"/>
                                <m:ctrlPr>
                                  <a:rPr lang="en-US" sz="3600" i="1" spc="-25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0" i="1" spc="-25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m:rPr>
                                <m:brk m:alnAt="7"/>
                              </m:rP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600" i="1" spc="-25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b="0" i="1" spc="-25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360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600" i="1" spc="-25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b="0" i="1" spc="-25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600" b="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̅"/>
                                      <m:ctrlPr>
                                        <a:rPr lang="en-US" sz="360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b="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We just have to save matrix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Hence, the space complexity is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Computing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using (L.9) and (L.10) has a time complexity of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 Note that both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time and space complexity is independent of the number of samples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 Hence, a massive upgrade on (L.6).</a:t>
                </a: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7389459"/>
              </a:xfrm>
              <a:prstGeom prst="rect">
                <a:avLst/>
              </a:prstGeom>
              <a:blipFill>
                <a:blip r:embed="rId4"/>
                <a:stretch>
                  <a:fillRect l="-1474" t="-3135" r="-175" b="-2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0BEF-A75F-497B-8B1C-093045AF3A7C}"/>
              </a:ext>
            </a:extLst>
          </p:cNvPr>
          <p:cNvSpPr txBox="1"/>
          <p:nvPr/>
        </p:nvSpPr>
        <p:spPr>
          <a:xfrm>
            <a:off x="16764000" y="5295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35659-2C8F-4C19-A31D-66CD2102733C}"/>
              </a:ext>
            </a:extLst>
          </p:cNvPr>
          <p:cNvSpPr txBox="1"/>
          <p:nvPr/>
        </p:nvSpPr>
        <p:spPr>
          <a:xfrm>
            <a:off x="16755256" y="5905500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64FAA-2DCB-4335-9CBE-D33A0D131411}"/>
              </a:ext>
            </a:extLst>
          </p:cNvPr>
          <p:cNvSpPr txBox="1"/>
          <p:nvPr/>
        </p:nvSpPr>
        <p:spPr>
          <a:xfrm>
            <a:off x="16755256" y="6515100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(L.11)</a:t>
            </a:r>
          </a:p>
        </p:txBody>
      </p:sp>
    </p:spTree>
    <p:extLst>
      <p:ext uri="{BB962C8B-B14F-4D97-AF65-F5344CB8AC3E}">
        <p14:creationId xmlns:p14="http://schemas.microsoft.com/office/powerpoint/2010/main" val="397054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550647"/>
                <a:ext cx="9126625" cy="73894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Recall the Probabilistic Graphical Model (shown in the left) of Contextual Bandit from Lecture 2 and 3 slides.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difference between Contextual Bandit and Multi-Armed Bandit is: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Contextual Bandit the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600" b="1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could be different at different time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Multi-Armed Bandit the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same at all time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NOTE: “States” and “context” are analogous in Contextual Bandits. Will be using the word “context” because it is more conventional for Contextual Bandits.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550647"/>
                <a:ext cx="9126625" cy="7389459"/>
              </a:xfrm>
              <a:prstGeom prst="rect">
                <a:avLst/>
              </a:prstGeom>
              <a:blipFill>
                <a:blip r:embed="rId4"/>
                <a:stretch>
                  <a:fillRect l="-2806" t="-3133" r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2017E3A-EAED-4CD9-B8E5-ECF8246CF601}"/>
              </a:ext>
            </a:extLst>
          </p:cNvPr>
          <p:cNvSpPr/>
          <p:nvPr/>
        </p:nvSpPr>
        <p:spPr>
          <a:xfrm>
            <a:off x="952501" y="9064232"/>
            <a:ext cx="7162800" cy="755995"/>
          </a:xfrm>
          <a:prstGeom prst="rightArrow">
            <a:avLst>
              <a:gd name="adj1" fmla="val 21579"/>
              <a:gd name="adj2" fmla="val 84210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4403F6-D4EF-449E-A729-283C7559ABEA}"/>
              </a:ext>
            </a:extLst>
          </p:cNvPr>
          <p:cNvSpPr txBox="1"/>
          <p:nvPr/>
        </p:nvSpPr>
        <p:spPr>
          <a:xfrm>
            <a:off x="3483138" y="9504756"/>
            <a:ext cx="11650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A374BD7-7B70-4C69-BB25-FA3D5D410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12" y="4323906"/>
            <a:ext cx="6626926" cy="288975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C0F0BA4F-9448-4B0E-AD76-03BB8B821AB7}"/>
              </a:ext>
            </a:extLst>
          </p:cNvPr>
          <p:cNvSpPr/>
          <p:nvPr/>
        </p:nvSpPr>
        <p:spPr>
          <a:xfrm>
            <a:off x="1071194" y="72009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168752-7D1C-4384-A8D4-2C0A296F5B46}"/>
              </a:ext>
            </a:extLst>
          </p:cNvPr>
          <p:cNvSpPr/>
          <p:nvPr/>
        </p:nvSpPr>
        <p:spPr>
          <a:xfrm>
            <a:off x="3128594" y="718253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7EFB660-57E0-4E6F-8F76-E090C7208308}"/>
              </a:ext>
            </a:extLst>
          </p:cNvPr>
          <p:cNvSpPr/>
          <p:nvPr/>
        </p:nvSpPr>
        <p:spPr>
          <a:xfrm>
            <a:off x="5181600" y="718253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C8FEB21-47F8-42BC-A09D-AA8A53E040E6}"/>
              </a:ext>
            </a:extLst>
          </p:cNvPr>
          <p:cNvSpPr/>
          <p:nvPr/>
        </p:nvSpPr>
        <p:spPr>
          <a:xfrm>
            <a:off x="7239000" y="71641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7830615-53EF-4A7C-8125-27FD889A5F38}"/>
              </a:ext>
            </a:extLst>
          </p:cNvPr>
          <p:cNvSpPr/>
          <p:nvPr/>
        </p:nvSpPr>
        <p:spPr>
          <a:xfrm>
            <a:off x="1071194" y="3730323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246677-F542-46E3-858B-96790470D2A3}"/>
                  </a:ext>
                </a:extLst>
              </p:cNvPr>
              <p:cNvSpPr txBox="1"/>
              <p:nvPr/>
            </p:nvSpPr>
            <p:spPr>
              <a:xfrm>
                <a:off x="1169086" y="3853520"/>
                <a:ext cx="74937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246677-F542-46E3-858B-96790470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86" y="3853520"/>
                <a:ext cx="74937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63B98A88-21BB-4C12-BA3E-01B91FBCBD53}"/>
              </a:ext>
            </a:extLst>
          </p:cNvPr>
          <p:cNvSpPr/>
          <p:nvPr/>
        </p:nvSpPr>
        <p:spPr>
          <a:xfrm>
            <a:off x="3032839" y="364523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617222-B9A1-42FA-9E6F-B77F58C6682F}"/>
                  </a:ext>
                </a:extLst>
              </p:cNvPr>
              <p:cNvSpPr txBox="1"/>
              <p:nvPr/>
            </p:nvSpPr>
            <p:spPr>
              <a:xfrm>
                <a:off x="3130731" y="3768434"/>
                <a:ext cx="76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617222-B9A1-42FA-9E6F-B77F58C66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31" y="3768434"/>
                <a:ext cx="76008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52B1D266-18FF-4DE6-BA89-8A20DFEFF786}"/>
              </a:ext>
            </a:extLst>
          </p:cNvPr>
          <p:cNvSpPr/>
          <p:nvPr/>
        </p:nvSpPr>
        <p:spPr>
          <a:xfrm>
            <a:off x="5127033" y="354442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D33373-A224-412E-A8DD-6CA08D832300}"/>
                  </a:ext>
                </a:extLst>
              </p:cNvPr>
              <p:cNvSpPr txBox="1"/>
              <p:nvPr/>
            </p:nvSpPr>
            <p:spPr>
              <a:xfrm>
                <a:off x="5224925" y="3667617"/>
                <a:ext cx="76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D33373-A224-412E-A8DD-6CA08D832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925" y="3667617"/>
                <a:ext cx="76008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C9630842-1795-4FA6-A71C-7876443D76C6}"/>
              </a:ext>
            </a:extLst>
          </p:cNvPr>
          <p:cNvSpPr/>
          <p:nvPr/>
        </p:nvSpPr>
        <p:spPr>
          <a:xfrm>
            <a:off x="7141881" y="354442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F09A81-A033-4C25-8E32-7CA433866B91}"/>
                  </a:ext>
                </a:extLst>
              </p:cNvPr>
              <p:cNvSpPr txBox="1"/>
              <p:nvPr/>
            </p:nvSpPr>
            <p:spPr>
              <a:xfrm>
                <a:off x="7239773" y="3667617"/>
                <a:ext cx="76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F09A81-A033-4C25-8E32-7CA43386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73" y="3667617"/>
                <a:ext cx="76008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5E6E82DB-0951-4C6D-AED8-88B1A4D377CA}"/>
              </a:ext>
            </a:extLst>
          </p:cNvPr>
          <p:cNvSpPr/>
          <p:nvPr/>
        </p:nvSpPr>
        <p:spPr>
          <a:xfrm>
            <a:off x="1078821" y="21717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35ABEA-0C29-4787-B2CA-FCD8803D8C0E}"/>
                  </a:ext>
                </a:extLst>
              </p:cNvPr>
              <p:cNvSpPr txBox="1"/>
              <p:nvPr/>
            </p:nvSpPr>
            <p:spPr>
              <a:xfrm>
                <a:off x="1176713" y="2294897"/>
                <a:ext cx="6617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35ABEA-0C29-4787-B2CA-FCD8803D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13" y="2294897"/>
                <a:ext cx="661783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535F4E21-833D-4411-86EA-B127320A673F}"/>
              </a:ext>
            </a:extLst>
          </p:cNvPr>
          <p:cNvSpPr/>
          <p:nvPr/>
        </p:nvSpPr>
        <p:spPr>
          <a:xfrm>
            <a:off x="3040466" y="20866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D5540FC-C4EB-404F-8EF9-735B97E7FAD2}"/>
                  </a:ext>
                </a:extLst>
              </p:cNvPr>
              <p:cNvSpPr txBox="1"/>
              <p:nvPr/>
            </p:nvSpPr>
            <p:spPr>
              <a:xfrm>
                <a:off x="3138358" y="2209811"/>
                <a:ext cx="6724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D5540FC-C4EB-404F-8EF9-735B97E7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58" y="2209811"/>
                <a:ext cx="672492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3091CFAC-93D2-49FD-B480-24664833828D}"/>
              </a:ext>
            </a:extLst>
          </p:cNvPr>
          <p:cNvSpPr/>
          <p:nvPr/>
        </p:nvSpPr>
        <p:spPr>
          <a:xfrm>
            <a:off x="5134660" y="198579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DBB113-929C-456D-B172-7A0E36A429A9}"/>
                  </a:ext>
                </a:extLst>
              </p:cNvPr>
              <p:cNvSpPr txBox="1"/>
              <p:nvPr/>
            </p:nvSpPr>
            <p:spPr>
              <a:xfrm>
                <a:off x="5232552" y="2108994"/>
                <a:ext cx="67249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DBB113-929C-456D-B172-7A0E36A4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52" y="2108994"/>
                <a:ext cx="672492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A68FB7E4-8CBC-490F-ABED-E3F4C52E8224}"/>
              </a:ext>
            </a:extLst>
          </p:cNvPr>
          <p:cNvSpPr/>
          <p:nvPr/>
        </p:nvSpPr>
        <p:spPr>
          <a:xfrm>
            <a:off x="7149508" y="198579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B20A44-0969-47F4-9267-399E27D9881E}"/>
                  </a:ext>
                </a:extLst>
              </p:cNvPr>
              <p:cNvSpPr txBox="1"/>
              <p:nvPr/>
            </p:nvSpPr>
            <p:spPr>
              <a:xfrm>
                <a:off x="7247400" y="2108994"/>
                <a:ext cx="65274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8B20A44-0969-47F4-9267-399E27D98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400" y="2108994"/>
                <a:ext cx="652743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3A272C-FBFA-442D-827B-CF1F7C89D723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1524000" y="3086100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CAC930F-10FD-401C-B0C3-A3D3B96BD471}"/>
              </a:ext>
            </a:extLst>
          </p:cNvPr>
          <p:cNvCxnSpPr>
            <a:cxnSpLocks/>
          </p:cNvCxnSpPr>
          <p:nvPr/>
        </p:nvCxnSpPr>
        <p:spPr>
          <a:xfrm flipV="1">
            <a:off x="3510771" y="3011167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E5EC0AE-1220-488A-AA41-8FF205C33944}"/>
              </a:ext>
            </a:extLst>
          </p:cNvPr>
          <p:cNvCxnSpPr>
            <a:cxnSpLocks/>
          </p:cNvCxnSpPr>
          <p:nvPr/>
        </p:nvCxnSpPr>
        <p:spPr>
          <a:xfrm flipV="1">
            <a:off x="5614223" y="2904701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367125-8139-4743-9062-89F4A1EB010C}"/>
              </a:ext>
            </a:extLst>
          </p:cNvPr>
          <p:cNvCxnSpPr>
            <a:cxnSpLocks/>
          </p:cNvCxnSpPr>
          <p:nvPr/>
        </p:nvCxnSpPr>
        <p:spPr>
          <a:xfrm flipV="1">
            <a:off x="7624561" y="2894648"/>
            <a:ext cx="12021" cy="64422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548EB6D-13B5-4392-89AC-BC2B32A28AA0}"/>
              </a:ext>
            </a:extLst>
          </p:cNvPr>
          <p:cNvSpPr/>
          <p:nvPr/>
        </p:nvSpPr>
        <p:spPr>
          <a:xfrm>
            <a:off x="486426" y="2971800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9684904-486A-40D1-B8A9-601506BEC5A1}"/>
              </a:ext>
            </a:extLst>
          </p:cNvPr>
          <p:cNvSpPr/>
          <p:nvPr/>
        </p:nvSpPr>
        <p:spPr>
          <a:xfrm>
            <a:off x="2557441" y="2970432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3F4F3F4-79B8-4979-BB64-9F0DB2C6BA5A}"/>
              </a:ext>
            </a:extLst>
          </p:cNvPr>
          <p:cNvSpPr/>
          <p:nvPr/>
        </p:nvSpPr>
        <p:spPr>
          <a:xfrm>
            <a:off x="4615088" y="2856142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D4E4A07-D7A2-443D-8545-A1E8407CA422}"/>
              </a:ext>
            </a:extLst>
          </p:cNvPr>
          <p:cNvSpPr/>
          <p:nvPr/>
        </p:nvSpPr>
        <p:spPr>
          <a:xfrm>
            <a:off x="6687409" y="2856142"/>
            <a:ext cx="702294" cy="4541520"/>
          </a:xfrm>
          <a:custGeom>
            <a:avLst/>
            <a:gdLst>
              <a:gd name="connsiteX0" fmla="*/ 565134 w 702294"/>
              <a:gd name="connsiteY0" fmla="*/ 4541520 h 4541520"/>
              <a:gd name="connsiteX1" fmla="*/ 1254 w 702294"/>
              <a:gd name="connsiteY1" fmla="*/ 2255520 h 4541520"/>
              <a:gd name="connsiteX2" fmla="*/ 702294 w 702294"/>
              <a:gd name="connsiteY2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294" h="4541520">
                <a:moveTo>
                  <a:pt x="565134" y="4541520"/>
                </a:moveTo>
                <a:cubicBezTo>
                  <a:pt x="271764" y="3776980"/>
                  <a:pt x="-21606" y="3012440"/>
                  <a:pt x="1254" y="2255520"/>
                </a:cubicBezTo>
                <a:cubicBezTo>
                  <a:pt x="24114" y="1498600"/>
                  <a:pt x="363204" y="749300"/>
                  <a:pt x="702294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999C190-F2E3-46FA-861E-40B9A525D58A}"/>
                  </a:ext>
                </a:extLst>
              </p:cNvPr>
              <p:cNvSpPr txBox="1"/>
              <p:nvPr/>
            </p:nvSpPr>
            <p:spPr>
              <a:xfrm>
                <a:off x="1169086" y="7324097"/>
                <a:ext cx="73366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999C190-F2E3-46FA-861E-40B9A525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86" y="7324097"/>
                <a:ext cx="733662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112D78-4ED7-4E7C-951D-9F4787AAC83B}"/>
                  </a:ext>
                </a:extLst>
              </p:cNvPr>
              <p:cNvSpPr txBox="1"/>
              <p:nvPr/>
            </p:nvSpPr>
            <p:spPr>
              <a:xfrm>
                <a:off x="3226486" y="7305731"/>
                <a:ext cx="74437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112D78-4ED7-4E7C-951D-9F4787AAC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86" y="7305731"/>
                <a:ext cx="744371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B4D218B-DF21-49E0-A0A5-192DBB8F4B7B}"/>
                  </a:ext>
                </a:extLst>
              </p:cNvPr>
              <p:cNvSpPr txBox="1"/>
              <p:nvPr/>
            </p:nvSpPr>
            <p:spPr>
              <a:xfrm>
                <a:off x="5279492" y="7305731"/>
                <a:ext cx="74437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B4D218B-DF21-49E0-A0A5-192DBB8F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492" y="7305731"/>
                <a:ext cx="744371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5BE108-919C-4A22-B541-F657BDF35A74}"/>
                  </a:ext>
                </a:extLst>
              </p:cNvPr>
              <p:cNvSpPr txBox="1"/>
              <p:nvPr/>
            </p:nvSpPr>
            <p:spPr>
              <a:xfrm>
                <a:off x="7336892" y="7287365"/>
                <a:ext cx="74437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5BE108-919C-4A22-B541-F657BDF35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892" y="7287365"/>
                <a:ext cx="744371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0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4846"/>
            <a:ext cx="18059400" cy="8942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533400" y="1638300"/>
                <a:ext cx="17373600" cy="46194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Recursive Implementation of Linear Regression</a:t>
                </a:r>
              </a:p>
              <a:p>
                <a:pPr lvl="0" algn="ctr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b="1" spc="-25" dirty="0">
                    <a:latin typeface="Goudy Old Style" panose="02020502050305020303" pitchFamily="18" charset="0"/>
                  </a:rPr>
                  <a:t>(Standalone Topic)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To summarize: Initialize matrix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600" b="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600" b="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such that all there elements are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zero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 Then, when a new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comes, upgrade the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as follows,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600" i="1" spc="-25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600" i="1" spc="-25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p>
                                    <m:sSup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pc="-25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</p:txBody>
          </p:sp>
        </mc:Choice>
        <mc:Fallback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38300"/>
                <a:ext cx="17373600" cy="4619470"/>
              </a:xfrm>
              <a:prstGeom prst="rect">
                <a:avLst/>
              </a:prstGeom>
              <a:blipFill>
                <a:blip r:embed="rId4"/>
                <a:stretch>
                  <a:fillRect l="-1474" t="-5013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2667000" y="231990"/>
            <a:ext cx="125730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76200" y="-100726"/>
            <a:ext cx="1821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Linear Bandits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76176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/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>
                  <a:lnSpc>
                    <a:spcPts val="11008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sz="60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6000" dirty="0">
                    <a:solidFill>
                      <a:srgbClr val="000000"/>
                    </a:solidFill>
                    <a:latin typeface="Repo Bold Bold"/>
                  </a:rPr>
                  <a:t>Greedy Policy</a:t>
                </a:r>
                <a:endParaRPr lang="en-US" sz="6000" u="none" strike="noStrike" dirty="0">
                  <a:solidFill>
                    <a:srgbClr val="000000"/>
                  </a:solidFill>
                  <a:latin typeface="Repo Bold Bol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08F2F4-2B3B-401B-80CB-D444CBC9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-100726"/>
                <a:ext cx="14401800" cy="1228926"/>
              </a:xfrm>
              <a:prstGeom prst="rect">
                <a:avLst/>
              </a:prstGeom>
              <a:blipFill>
                <a:blip r:embed="rId4"/>
                <a:stretch>
                  <a:fillRect b="-36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Observe 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chosen uniformly at random from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Else: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5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01AE1-A947-4CB3-87BB-2D58BFCF64B1}"/>
                  </a:ext>
                </a:extLst>
              </p:cNvPr>
              <p:cNvSpPr txBox="1"/>
              <p:nvPr/>
            </p:nvSpPr>
            <p:spPr>
              <a:xfrm>
                <a:off x="11125200" y="3855840"/>
                <a:ext cx="6096000" cy="5529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This matrix may sometime be non-invertible (especially when the number of rows is less than number of columns). In that case, don’t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r>
                  <a:rPr lang="en-US" sz="3200" dirty="0">
                    <a:solidFill>
                      <a:srgbClr val="FF0000"/>
                    </a:solidFill>
                  </a:rPr>
                  <a:t>This is a “value function” based policy.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01AE1-A947-4CB3-87BB-2D58BFCF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3855840"/>
                <a:ext cx="6096000" cy="5529975"/>
              </a:xfrm>
              <a:prstGeom prst="rect">
                <a:avLst/>
              </a:prstGeom>
              <a:blipFill>
                <a:blip r:embed="rId6"/>
                <a:stretch>
                  <a:fillRect l="-2500" t="-1433" b="-2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BD4BE4-CFE3-4E10-BA55-8494C586BF75}"/>
              </a:ext>
            </a:extLst>
          </p:cNvPr>
          <p:cNvCxnSpPr>
            <a:cxnSpLocks/>
          </p:cNvCxnSpPr>
          <p:nvPr/>
        </p:nvCxnSpPr>
        <p:spPr>
          <a:xfrm flipH="1" flipV="1">
            <a:off x="4191000" y="4381500"/>
            <a:ext cx="70866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06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Upper Confidence Bound Policy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At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Observe 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Sample a random variable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a uniform distribution.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971550" lvl="1" indent="-5143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</a:t>
                </a:r>
                <a14:m>
                  <m:oMath xmlns:m="http://schemas.openxmlformats.org/officeDocument/2006/math">
                    <m:r>
                      <a:rPr lang="en-US" sz="3600" b="0" i="0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 b="0" i="0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func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ra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Based on the action chosen, the agent will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from the environment.</a:t>
                </a: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1200150" lvl="1" indent="-742950">
                  <a:lnSpc>
                    <a:spcPts val="3616"/>
                  </a:lnSpc>
                  <a:spcBef>
                    <a:spcPct val="0"/>
                  </a:spcBef>
                  <a:buFont typeface="+mj-lt"/>
                  <a:buAutoNum type="arabicPeriod" startAt="3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E50533-E522-473B-9BDB-C68AD57C3A25}"/>
                  </a:ext>
                </a:extLst>
              </p:cNvPr>
              <p:cNvSpPr txBox="1"/>
              <p:nvPr/>
            </p:nvSpPr>
            <p:spPr>
              <a:xfrm>
                <a:off x="10363200" y="3619500"/>
                <a:ext cx="6096000" cy="454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This matrix may sometime be non-invertible (especially when the number of rows is less than number of columns). In that case, don’t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r>
                  <a:rPr lang="en-US" sz="3200" dirty="0">
                    <a:solidFill>
                      <a:srgbClr val="FF0000"/>
                    </a:solidFill>
                  </a:rPr>
                  <a:t>This is a “value function” based policy.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E50533-E522-473B-9BDB-C68AD57C3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0" y="3619500"/>
                <a:ext cx="6096000" cy="4545090"/>
              </a:xfrm>
              <a:prstGeom prst="rect">
                <a:avLst/>
              </a:prstGeom>
              <a:blipFill>
                <a:blip r:embed="rId5"/>
                <a:stretch>
                  <a:fillRect l="-2500" t="-1745" b="-3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10F5E0-2F46-4D24-8244-C94C606CF701}"/>
              </a:ext>
            </a:extLst>
          </p:cNvPr>
          <p:cNvCxnSpPr>
            <a:cxnSpLocks/>
          </p:cNvCxnSpPr>
          <p:nvPr/>
        </p:nvCxnSpPr>
        <p:spPr>
          <a:xfrm flipH="1" flipV="1">
            <a:off x="4191000" y="4475570"/>
            <a:ext cx="6172200" cy="132488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481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BD1BFBF-272D-40F7-A379-61E6E8F7347C}"/>
              </a:ext>
            </a:extLst>
          </p:cNvPr>
          <p:cNvSpPr/>
          <p:nvPr/>
        </p:nvSpPr>
        <p:spPr>
          <a:xfrm>
            <a:off x="152400" y="1384286"/>
            <a:ext cx="17983200" cy="8902714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609600" y="2348174"/>
            <a:ext cx="16840200" cy="5081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setup.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Contextual Bandit vs Supervised Learning.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Mathematical Notations and Concepts</a:t>
            </a: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A Naïve Approach of Solving Contextual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chemeClr val="bg1">
                    <a:lumMod val="65000"/>
                  </a:schemeClr>
                </a:solidFill>
                <a:latin typeface="Goudy Old Style" panose="02020502050305020303" pitchFamily="18" charset="0"/>
              </a:rPr>
              <a:t>Linear Bandits.</a:t>
            </a: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FF0000"/>
              </a:solidFill>
              <a:latin typeface="Goudy Old Style" panose="02020502050305020303" pitchFamily="18" charset="0"/>
            </a:endParaRPr>
          </a:p>
          <a:p>
            <a:pPr marL="57150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latin typeface="Goudy Old Style" panose="02020502050305020303" pitchFamily="18" charset="0"/>
              </a:rPr>
              <a:t>Policy Gradient.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Repo Bold Bold"/>
              </a:rPr>
              <a:t>Lecture Content</a:t>
            </a:r>
          </a:p>
        </p:txBody>
      </p:sp>
    </p:spTree>
    <p:extLst>
      <p:ext uri="{BB962C8B-B14F-4D97-AF65-F5344CB8AC3E}">
        <p14:creationId xmlns:p14="http://schemas.microsoft.com/office/powerpoint/2010/main" val="4047622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policy gradient?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policy gradient,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fix the structure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policy and then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tune the parameters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policy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ascent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Why gradient ascent and NOT gradient descent?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Answer: In gradient descent, we try to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minimize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loss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minimize, we have to go against the gradient. However, in gradient ascent, we try to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maximize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reward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To maximize, we have to go along the gradient. Since in reinforcement learning we are trying to maximize reward (conventionally), we use gradient ascent.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124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policy gradient?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policy gradient,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fix the structure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policy and then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tune the parameters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policy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ascent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denote the policy as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parameter,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context, and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action. So basically, the policy is a mapping from context to action and the mapping is parameterized by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Example 1: Select action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where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scalar for all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parameter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vector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T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his is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randomized policy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  <a:endParaRPr lang="en-US" sz="3600" b="1" spc="-25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D966E0-8548-4482-8E46-F8072867C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6340169"/>
            <a:ext cx="5283200" cy="19812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446CB2F-320C-4ACD-AA37-A9169ADED2A1}"/>
              </a:ext>
            </a:extLst>
          </p:cNvPr>
          <p:cNvSpPr/>
          <p:nvPr/>
        </p:nvSpPr>
        <p:spPr>
          <a:xfrm>
            <a:off x="11277600" y="6362700"/>
            <a:ext cx="381000" cy="1905000"/>
          </a:xfrm>
          <a:prstGeom prst="rightBrace">
            <a:avLst>
              <a:gd name="adj1" fmla="val 44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77D19-C4AE-4345-9D05-ECAD35CC04F7}"/>
              </a:ext>
            </a:extLst>
          </p:cNvPr>
          <p:cNvSpPr txBox="1"/>
          <p:nvPr/>
        </p:nvSpPr>
        <p:spPr>
          <a:xfrm>
            <a:off x="11737565" y="6896100"/>
            <a:ext cx="3479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0070C0"/>
                </a:solidFill>
              </a:rPr>
              <a:t>Softmax</a:t>
            </a:r>
            <a:r>
              <a:rPr lang="en-US" sz="3600" dirty="0">
                <a:solidFill>
                  <a:srgbClr val="0070C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139224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policy gradient?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policy gradient,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fix the structure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policy and then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tune the parameters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policy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ascent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denote the policy as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parameter,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context, and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action. So basically, the policy is a mapping from context to action and the mapping is parameterized by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Example 2: Another policy?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185712-4FB0-48BD-9F52-B0E72AB61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819900"/>
            <a:ext cx="3218910" cy="2692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4F1D61-C277-4EF4-8FEE-54CE3DD36D09}"/>
                  </a:ext>
                </a:extLst>
              </p:cNvPr>
              <p:cNvSpPr txBox="1"/>
              <p:nvPr/>
            </p:nvSpPr>
            <p:spPr>
              <a:xfrm>
                <a:off x="7565621" y="7277100"/>
                <a:ext cx="85887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</a:rPr>
                  <a:t>HINT: Any function with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 as input and probability of an action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</a:rPr>
                  <a:t> as output.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4F1D61-C277-4EF4-8FEE-54CE3DD36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621" y="7277100"/>
                <a:ext cx="8588779" cy="1200329"/>
              </a:xfrm>
              <a:prstGeom prst="rect">
                <a:avLst/>
              </a:prstGeom>
              <a:blipFill>
                <a:blip r:embed="rId6"/>
                <a:stretch>
                  <a:fillRect l="-2129"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97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policy gradient?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policy gradient,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fix the structure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policy and then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tune the parameters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policy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ascent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denote the policy as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parameter,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context, and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action. So basically, the policy is a mapping from context to action and the mapping is parameterized by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Example 2: Any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deep learning model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input and a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softmax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as the last layer; basically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classification model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Rather than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softmax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can use any other function whose output is “probability like”.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The policy is to select actions with probability given by the last layer.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this case,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are the parameters of the deep learning model. The benefits of such deep learning based policies are: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Such a policy can handle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unstructured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context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like image, audio, video, text etc.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Such policies are capable of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automated feature engineering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 r="-1261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015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policy gradient?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policy gradient,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fix the structure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policy and then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tune the parameters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policy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ascent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denote the policy as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parameter,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context, and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action. So basically, the policy is a mapping from context to action and the mapping is parameterized by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Example 3: Another policy like </a:t>
                </a:r>
                <a:r>
                  <a:rPr lang="en-US" sz="3600" spc="-25" dirty="0" err="1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softmax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whose output is “probability like”?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185712-4FB0-48BD-9F52-B0E72AB61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45" y="6974956"/>
            <a:ext cx="3218910" cy="2692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E628C7-F1A1-4507-A64A-57665616B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620" y="6974956"/>
            <a:ext cx="3218910" cy="26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1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is policy gradient?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policy gradient, we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fix the structure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the policy and then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tune the parameters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of the policy using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ascent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denote the policy as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parameter,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context, and </a:t>
                </a:r>
                <a14:m>
                  <m:oMath xmlns:m="http://schemas.openxmlformats.org/officeDocument/2006/math">
                    <m:r>
                      <a:rPr lang="en-US" sz="3600" b="1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the action. So basically, the policy is a mapping from context to action and the mapping is parameterized by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Example 3: Select action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where,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973" t="-2281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FA4-D55B-4EF0-9AF1-E5C5BACA0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495801" y="6759738"/>
            <a:ext cx="6553200" cy="185642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FFE670-9616-41F7-A5DE-3092A8F30ACB}"/>
              </a:ext>
            </a:extLst>
          </p:cNvPr>
          <p:cNvSpPr/>
          <p:nvPr/>
        </p:nvSpPr>
        <p:spPr>
          <a:xfrm>
            <a:off x="10325101" y="6667500"/>
            <a:ext cx="457200" cy="457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3A19A9-6D9D-4A63-8C79-10B72747BEF8}"/>
              </a:ext>
            </a:extLst>
          </p:cNvPr>
          <p:cNvSpPr/>
          <p:nvPr/>
        </p:nvSpPr>
        <p:spPr>
          <a:xfrm>
            <a:off x="10668001" y="7658100"/>
            <a:ext cx="457200" cy="457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6C7AC3-C1A3-4009-821D-9D3CF7D4EA19}"/>
              </a:ext>
            </a:extLst>
          </p:cNvPr>
          <p:cNvCxnSpPr/>
          <p:nvPr/>
        </p:nvCxnSpPr>
        <p:spPr>
          <a:xfrm flipH="1">
            <a:off x="10782301" y="6910137"/>
            <a:ext cx="16002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82AC46-3210-4F98-B9BE-CDB20986ED61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11058246" y="6910137"/>
            <a:ext cx="1324256" cy="8149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595943-77AD-4B62-AC1E-6C0D782B4884}"/>
              </a:ext>
            </a:extLst>
          </p:cNvPr>
          <p:cNvSpPr txBox="1"/>
          <p:nvPr/>
        </p:nvSpPr>
        <p:spPr>
          <a:xfrm>
            <a:off x="12411856" y="6293894"/>
            <a:ext cx="5495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The reason to square is to make the output “probability like”; probability can’t be negative.</a:t>
            </a:r>
          </a:p>
        </p:txBody>
      </p:sp>
    </p:spTree>
    <p:extLst>
      <p:ext uri="{BB962C8B-B14F-4D97-AF65-F5344CB8AC3E}">
        <p14:creationId xmlns:p14="http://schemas.microsoft.com/office/powerpoint/2010/main" val="48473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602" y="1344846"/>
            <a:ext cx="9833998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536698" y="1469982"/>
                <a:ext cx="9505328" cy="69271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Contextual Bandit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set of actions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1,2,⋯,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set of contexts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1028700" lvl="1" indent="-571500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Set of contexts is also called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context space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generated by the environment by sampling for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𝓒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agent 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𝓒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Context-Action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has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The agent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698" y="1469982"/>
                <a:ext cx="9505328" cy="6927153"/>
              </a:xfrm>
              <a:prstGeom prst="rect">
                <a:avLst/>
              </a:prstGeom>
              <a:blipFill>
                <a:blip r:embed="rId4"/>
                <a:stretch>
                  <a:fillRect l="-2885" t="-3345" r="-262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18" name="Picture 4" descr="Jack Sparrow´s Black Pearl 3d model">
            <a:extLst>
              <a:ext uri="{FF2B5EF4-FFF2-40B4-BE49-F238E27FC236}">
                <a16:creationId xmlns:a16="http://schemas.microsoft.com/office/drawing/2014/main" id="{B13AB093-49A4-4064-8BEA-095765CA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68585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ack Sparrow | Disney Heroes: Battle Mode Wiki | Fandom">
            <a:extLst>
              <a:ext uri="{FF2B5EF4-FFF2-40B4-BE49-F238E27FC236}">
                <a16:creationId xmlns:a16="http://schemas.microsoft.com/office/drawing/2014/main" id="{EC62641F-28A3-4051-B1E5-BB755F5D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09238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9C6BF4-BF9D-4245-9FBB-2A70ECA1240B}"/>
              </a:ext>
            </a:extLst>
          </p:cNvPr>
          <p:cNvSpPr/>
          <p:nvPr/>
        </p:nvSpPr>
        <p:spPr>
          <a:xfrm>
            <a:off x="419100" y="43209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6D4313-44FA-4C06-B84F-03DFC8A1E88E}"/>
              </a:ext>
            </a:extLst>
          </p:cNvPr>
          <p:cNvSpPr/>
          <p:nvPr/>
        </p:nvSpPr>
        <p:spPr>
          <a:xfrm>
            <a:off x="5410200" y="41685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46A9A-D5D6-4927-A1AA-5B34249599D1}"/>
              </a:ext>
            </a:extLst>
          </p:cNvPr>
          <p:cNvSpPr txBox="1"/>
          <p:nvPr/>
        </p:nvSpPr>
        <p:spPr>
          <a:xfrm>
            <a:off x="947463" y="3612192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4F-A7EB-478E-B561-42A3A55D620E}"/>
              </a:ext>
            </a:extLst>
          </p:cNvPr>
          <p:cNvSpPr txBox="1"/>
          <p:nvPr/>
        </p:nvSpPr>
        <p:spPr>
          <a:xfrm>
            <a:off x="5142351" y="3482785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285666E-F031-4701-87C2-8AA21A6CA622}"/>
              </a:ext>
            </a:extLst>
          </p:cNvPr>
          <p:cNvSpPr/>
          <p:nvPr/>
        </p:nvSpPr>
        <p:spPr>
          <a:xfrm rot="10800000">
            <a:off x="1683446" y="2514716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301003-94C5-41DB-AE42-D462478A4A58}"/>
              </a:ext>
            </a:extLst>
          </p:cNvPr>
          <p:cNvCxnSpPr>
            <a:cxnSpLocks/>
          </p:cNvCxnSpPr>
          <p:nvPr/>
        </p:nvCxnSpPr>
        <p:spPr>
          <a:xfrm flipH="1">
            <a:off x="3046135" y="5502085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/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/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B4C47C5-1BFE-4B08-A7F9-8F17D5A268FD}"/>
              </a:ext>
            </a:extLst>
          </p:cNvPr>
          <p:cNvSpPr/>
          <p:nvPr/>
        </p:nvSpPr>
        <p:spPr>
          <a:xfrm>
            <a:off x="1737360" y="6660325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/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D0D70B-8DA7-46E0-87B3-54826708C768}"/>
                  </a:ext>
                </a:extLst>
              </p:cNvPr>
              <p:cNvSpPr txBox="1"/>
              <p:nvPr/>
            </p:nvSpPr>
            <p:spPr>
              <a:xfrm>
                <a:off x="1417737" y="1333500"/>
                <a:ext cx="74126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IMPORTANT: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does not change the environment.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D0D70B-8DA7-46E0-87B3-54826708C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37" y="1333500"/>
                <a:ext cx="7412670" cy="1200329"/>
              </a:xfrm>
              <a:prstGeom prst="rect">
                <a:avLst/>
              </a:prstGeom>
              <a:blipFill>
                <a:blip r:embed="rId10"/>
                <a:stretch>
                  <a:fillRect l="-2549"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C1AFCE-3C59-4AA7-90B9-41E67CDC9E82}"/>
                  </a:ext>
                </a:extLst>
              </p:cNvPr>
              <p:cNvSpPr txBox="1"/>
              <p:nvPr/>
            </p:nvSpPr>
            <p:spPr>
              <a:xfrm>
                <a:off x="3046135" y="8038272"/>
                <a:ext cx="3304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is the context.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C1AFCE-3C59-4AA7-90B9-41E67CDC9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135" y="8038272"/>
                <a:ext cx="3304117" cy="646331"/>
              </a:xfrm>
              <a:prstGeom prst="rect">
                <a:avLst/>
              </a:prstGeom>
              <a:blipFill>
                <a:blip r:embed="rId11"/>
                <a:stretch>
                  <a:fillRect t="-15094" r="-350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20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49DE8E-E443-47B9-BC5A-8919774C8FB0}"/>
              </a:ext>
            </a:extLst>
          </p:cNvPr>
          <p:cNvSpPr txBox="1">
            <a:spLocks/>
          </p:cNvSpPr>
          <p:nvPr/>
        </p:nvSpPr>
        <p:spPr>
          <a:xfrm>
            <a:off x="838200" y="1656804"/>
            <a:ext cx="16916400" cy="82872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How is policy gradient different from “value function” based policy?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b="1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In “value function” approach, we keep an estimate of the context-action value (or action value for MAB) and use this estimate to design the policy.</a:t>
            </a: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 In policy gradient approach, we directly design the policy.</a:t>
            </a: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lvl="0" indent="0">
              <a:lnSpc>
                <a:spcPts val="3616"/>
              </a:lnSpc>
              <a:spcBef>
                <a:spcPct val="0"/>
              </a:spcBef>
              <a:buNone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lvl="1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2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21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What are the benefits of policy gradient compared to “value function” based policy?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Policy gradient are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good for large action space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This is because value function based approach has to keep an estimate of the context-action value (or action value for MAB) for each action. This becomes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computationally costly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for large action space.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Policy gradient has surprising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similarity with supervised learning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Policy gradient is good for unstructured data.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Side note: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Even value function based policies like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-greedy policy and UCB policy can be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  used for unstructured data by using neural networks instead of linear regression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    but those works are more at “research level” than being conventional.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92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484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are interested in maximizing the expected reward over a horizon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Now, the above equation can be written as,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Hence, maximizing (P.1) is same as maximizing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of (P.2).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4121" b="-2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EDF1AC-24F7-49D5-9C28-EA95F4DAD781}"/>
              </a:ext>
            </a:extLst>
          </p:cNvPr>
          <p:cNvSpPr/>
          <p:nvPr/>
        </p:nvSpPr>
        <p:spPr>
          <a:xfrm>
            <a:off x="8610600" y="5829300"/>
            <a:ext cx="1905000" cy="1752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7327CE-70F4-4BE4-ACDC-CF69C8A7D9F5}"/>
              </a:ext>
            </a:extLst>
          </p:cNvPr>
          <p:cNvCxnSpPr>
            <a:cxnSpLocks/>
          </p:cNvCxnSpPr>
          <p:nvPr/>
        </p:nvCxnSpPr>
        <p:spPr>
          <a:xfrm flipH="1">
            <a:off x="10515600" y="5150143"/>
            <a:ext cx="2004061" cy="9077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DC4005-26EC-40D8-A99C-154A6E95053E}"/>
              </a:ext>
            </a:extLst>
          </p:cNvPr>
          <p:cNvSpPr txBox="1"/>
          <p:nvPr/>
        </p:nvSpPr>
        <p:spPr>
          <a:xfrm>
            <a:off x="12549016" y="4533900"/>
            <a:ext cx="3605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Using linearity of expectation.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99EF-35ED-421C-B69A-F9716710F0D5}"/>
              </a:ext>
            </a:extLst>
          </p:cNvPr>
          <p:cNvSpPr txBox="1"/>
          <p:nvPr/>
        </p:nvSpPr>
        <p:spPr>
          <a:xfrm>
            <a:off x="16663816" y="3468469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1077-C98A-4F41-BA34-2603370877DE}"/>
              </a:ext>
            </a:extLst>
          </p:cNvPr>
          <p:cNvSpPr txBox="1"/>
          <p:nvPr/>
        </p:nvSpPr>
        <p:spPr>
          <a:xfrm>
            <a:off x="16761752" y="6306235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(P.2)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ADBEFF5-9B97-4C1D-9075-63AD8D29C278}"/>
              </a:ext>
            </a:extLst>
          </p:cNvPr>
          <p:cNvSpPr/>
          <p:nvPr/>
        </p:nvSpPr>
        <p:spPr>
          <a:xfrm>
            <a:off x="10896600" y="6310045"/>
            <a:ext cx="1447799" cy="64252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F724BD-3FBA-4975-BF33-4A6DC1669BD4}"/>
              </a:ext>
            </a:extLst>
          </p:cNvPr>
          <p:cNvCxnSpPr>
            <a:cxnSpLocks/>
          </p:cNvCxnSpPr>
          <p:nvPr/>
        </p:nvCxnSpPr>
        <p:spPr>
          <a:xfrm flipH="1" flipV="1">
            <a:off x="11881484" y="6982415"/>
            <a:ext cx="925830" cy="69491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83718-207A-4F8A-A7B7-E9799FF6E143}"/>
                  </a:ext>
                </a:extLst>
              </p:cNvPr>
              <p:cNvSpPr txBox="1"/>
              <p:nvPr/>
            </p:nvSpPr>
            <p:spPr>
              <a:xfrm>
                <a:off x="12755177" y="6938529"/>
                <a:ext cx="525208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step is possible because the involved probability distributions that decides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are stationary. Hence,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same for all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83718-207A-4F8A-A7B7-E9799FF6E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177" y="6938529"/>
                <a:ext cx="5252085" cy="2862322"/>
              </a:xfrm>
              <a:prstGeom prst="rect">
                <a:avLst/>
              </a:prstGeom>
              <a:blipFill>
                <a:blip r:embed="rId5"/>
                <a:stretch>
                  <a:fillRect l="-3480" t="-3191" r="-3712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902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548E78-F7F3-4008-9841-7305BF9E5D58}"/>
              </a:ext>
            </a:extLst>
          </p:cNvPr>
          <p:cNvSpPr/>
          <p:nvPr/>
        </p:nvSpPr>
        <p:spPr>
          <a:xfrm>
            <a:off x="8953500" y="5256937"/>
            <a:ext cx="381000" cy="381000"/>
          </a:xfrm>
          <a:prstGeom prst="roundRect">
            <a:avLst>
              <a:gd name="adj" fmla="val 8841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C12CC8-D92C-46C0-92D9-3BE767CC482B}"/>
              </a:ext>
            </a:extLst>
          </p:cNvPr>
          <p:cNvSpPr/>
          <p:nvPr/>
        </p:nvSpPr>
        <p:spPr>
          <a:xfrm>
            <a:off x="9540240" y="4945821"/>
            <a:ext cx="2438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46F731-CE8F-4C43-89E7-FAA8B5158F51}"/>
              </a:ext>
            </a:extLst>
          </p:cNvPr>
          <p:cNvCxnSpPr>
            <a:cxnSpLocks/>
          </p:cNvCxnSpPr>
          <p:nvPr/>
        </p:nvCxnSpPr>
        <p:spPr>
          <a:xfrm flipV="1">
            <a:off x="8077200" y="5637937"/>
            <a:ext cx="1050521" cy="115049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8A491E-304D-43C8-891D-26701C4B7711}"/>
              </a:ext>
            </a:extLst>
          </p:cNvPr>
          <p:cNvSpPr txBox="1"/>
          <p:nvPr/>
        </p:nvSpPr>
        <p:spPr>
          <a:xfrm>
            <a:off x="7234107" y="6665774"/>
            <a:ext cx="2504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Step size.</a:t>
            </a:r>
          </a:p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May be time variant.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B3C609-6DC7-48DB-BB04-7DE523862047}"/>
              </a:ext>
            </a:extLst>
          </p:cNvPr>
          <p:cNvCxnSpPr>
            <a:cxnSpLocks/>
          </p:cNvCxnSpPr>
          <p:nvPr/>
        </p:nvCxnSpPr>
        <p:spPr>
          <a:xfrm flipH="1" flipV="1">
            <a:off x="11978640" y="5588439"/>
            <a:ext cx="1889760" cy="124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4EAC70-BBE6-490C-B649-FEEC6DFD4429}"/>
                  </a:ext>
                </a:extLst>
              </p:cNvPr>
              <p:cNvSpPr txBox="1"/>
              <p:nvPr/>
            </p:nvSpPr>
            <p:spPr>
              <a:xfrm>
                <a:off x="12970279" y="6788094"/>
                <a:ext cx="39766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evaluated at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600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4EAC70-BBE6-490C-B649-FEEC6DFD4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0279" y="6788094"/>
                <a:ext cx="3976601" cy="1200329"/>
              </a:xfrm>
              <a:prstGeom prst="rect">
                <a:avLst/>
              </a:prstGeom>
              <a:blipFill>
                <a:blip r:embed="rId5"/>
                <a:stretch>
                  <a:fillRect l="-4755" t="-8163" r="-613" b="-18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610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all we have to do is compute this gradient and we are done. How to compute this gradient?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7ADE26-5368-47B1-9398-4B0D0BA7433C}"/>
              </a:ext>
            </a:extLst>
          </p:cNvPr>
          <p:cNvSpPr/>
          <p:nvPr/>
        </p:nvSpPr>
        <p:spPr>
          <a:xfrm>
            <a:off x="9540240" y="4945821"/>
            <a:ext cx="2438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FD8DC-EAEE-48C0-8145-75016FE0FCE8}"/>
              </a:ext>
            </a:extLst>
          </p:cNvPr>
          <p:cNvCxnSpPr>
            <a:cxnSpLocks/>
          </p:cNvCxnSpPr>
          <p:nvPr/>
        </p:nvCxnSpPr>
        <p:spPr>
          <a:xfrm flipV="1">
            <a:off x="4953000" y="5753101"/>
            <a:ext cx="4587240" cy="5333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FC04794-A8F9-49B0-AA3C-F80B8A167E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65" y="7086160"/>
            <a:ext cx="3218910" cy="26928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6EEDBB-DA6D-4A97-8909-B7E8A57C4B84}"/>
              </a:ext>
            </a:extLst>
          </p:cNvPr>
          <p:cNvSpPr txBox="1"/>
          <p:nvPr/>
        </p:nvSpPr>
        <p:spPr>
          <a:xfrm>
            <a:off x="9304021" y="7515135"/>
            <a:ext cx="6012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Give me one approach. Does not have to be an efficient one.</a:t>
            </a:r>
          </a:p>
        </p:txBody>
      </p:sp>
    </p:spTree>
    <p:extLst>
      <p:ext uri="{BB962C8B-B14F-4D97-AF65-F5344CB8AC3E}">
        <p14:creationId xmlns:p14="http://schemas.microsoft.com/office/powerpoint/2010/main" val="1014249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 to compute this gradient?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Remember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vector whose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element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; the partial derivative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with respect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element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can simply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order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2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7ADE26-5368-47B1-9398-4B0D0BA7433C}"/>
              </a:ext>
            </a:extLst>
          </p:cNvPr>
          <p:cNvSpPr/>
          <p:nvPr/>
        </p:nvSpPr>
        <p:spPr>
          <a:xfrm>
            <a:off x="9540240" y="4998953"/>
            <a:ext cx="2438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FD8DC-EAEE-48C0-8145-75016FE0FCE8}"/>
              </a:ext>
            </a:extLst>
          </p:cNvPr>
          <p:cNvCxnSpPr>
            <a:cxnSpLocks/>
          </p:cNvCxnSpPr>
          <p:nvPr/>
        </p:nvCxnSpPr>
        <p:spPr>
          <a:xfrm flipV="1">
            <a:off x="4953000" y="5753101"/>
            <a:ext cx="4587240" cy="5333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59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 to compute this gradient?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order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3600" i="1" spc="-25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pc="-25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3600" b="0" i="1" spc="-25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, we can create a new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as follows,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spc="-25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mr>
                      </m:m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7ADE26-5368-47B1-9398-4B0D0BA7433C}"/>
              </a:ext>
            </a:extLst>
          </p:cNvPr>
          <p:cNvSpPr/>
          <p:nvPr/>
        </p:nvSpPr>
        <p:spPr>
          <a:xfrm>
            <a:off x="9540240" y="4953000"/>
            <a:ext cx="2438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FD8DC-EAEE-48C0-8145-75016FE0FCE8}"/>
              </a:ext>
            </a:extLst>
          </p:cNvPr>
          <p:cNvCxnSpPr>
            <a:cxnSpLocks/>
          </p:cNvCxnSpPr>
          <p:nvPr/>
        </p:nvCxnSpPr>
        <p:spPr>
          <a:xfrm flipV="1">
            <a:off x="4953000" y="5753101"/>
            <a:ext cx="4587240" cy="5333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4096E-3B66-400E-8D0B-B95041D9AA61}"/>
                  </a:ext>
                </a:extLst>
              </p:cNvPr>
              <p:cNvSpPr txBox="1"/>
              <p:nvPr/>
            </p:nvSpPr>
            <p:spPr>
              <a:xfrm>
                <a:off x="11430000" y="7640790"/>
                <a:ext cx="5791200" cy="2391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(similarly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). Basically we are perturbing just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should be small.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4096E-3B66-400E-8D0B-B95041D9A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7640790"/>
                <a:ext cx="5791200" cy="2391360"/>
              </a:xfrm>
              <a:prstGeom prst="rect">
                <a:avLst/>
              </a:prstGeom>
              <a:blipFill>
                <a:blip r:embed="rId5"/>
                <a:stretch>
                  <a:fillRect l="-3158" t="-3562" r="-3053" b="-7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815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 to compute this gradient?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Then,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The problem with this approach of calculating gradient is that if the number of parameters are high (usually the case with deep learning), this will be computationally costly 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324" b="-15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7ADE26-5368-47B1-9398-4B0D0BA7433C}"/>
              </a:ext>
            </a:extLst>
          </p:cNvPr>
          <p:cNvSpPr/>
          <p:nvPr/>
        </p:nvSpPr>
        <p:spPr>
          <a:xfrm>
            <a:off x="9540240" y="4953000"/>
            <a:ext cx="2438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FD8DC-EAEE-48C0-8145-75016FE0FCE8}"/>
              </a:ext>
            </a:extLst>
          </p:cNvPr>
          <p:cNvCxnSpPr>
            <a:cxnSpLocks/>
          </p:cNvCxnSpPr>
          <p:nvPr/>
        </p:nvCxnSpPr>
        <p:spPr>
          <a:xfrm flipV="1">
            <a:off x="4953000" y="5753101"/>
            <a:ext cx="4587240" cy="5333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8FF710-47DD-45CD-9AC8-427D650F5C75}"/>
              </a:ext>
            </a:extLst>
          </p:cNvPr>
          <p:cNvSpPr/>
          <p:nvPr/>
        </p:nvSpPr>
        <p:spPr>
          <a:xfrm>
            <a:off x="9204960" y="7484381"/>
            <a:ext cx="1280160" cy="74471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8DD547-9990-4BCC-8F1E-68B209EBCF4E}"/>
              </a:ext>
            </a:extLst>
          </p:cNvPr>
          <p:cNvSpPr/>
          <p:nvPr/>
        </p:nvSpPr>
        <p:spPr>
          <a:xfrm>
            <a:off x="10744200" y="7429500"/>
            <a:ext cx="1280160" cy="8001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33540-5F66-4299-A02E-7DFD1A943B0C}"/>
              </a:ext>
            </a:extLst>
          </p:cNvPr>
          <p:cNvSpPr txBox="1"/>
          <p:nvPr/>
        </p:nvSpPr>
        <p:spPr>
          <a:xfrm>
            <a:off x="11963400" y="6092116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Can be computed using empirical estimate, i.e. sampling.</a:t>
            </a:r>
            <a:endParaRPr lang="en-US" sz="3600" dirty="0">
              <a:solidFill>
                <a:srgbClr val="0070C0"/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261A96-36D4-499E-A022-ED1F7502FFD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845040" y="6692281"/>
            <a:ext cx="2118360" cy="7447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CA1468-6B4D-4117-BB05-C504870C0AF5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384280" y="6684786"/>
            <a:ext cx="563880" cy="74471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45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 to compute this gradient?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The problem with this approach of calculating gradient is that if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number of parameters are high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(usually the case with deep learning), this will be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computationally costly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Also,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frequency of updates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is going to be low because we have to get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for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each element of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and to compute each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 spc="-25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we need a certain number of time slots (in order to get empirical estimates).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324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7ADE26-5368-47B1-9398-4B0D0BA7433C}"/>
              </a:ext>
            </a:extLst>
          </p:cNvPr>
          <p:cNvSpPr/>
          <p:nvPr/>
        </p:nvSpPr>
        <p:spPr>
          <a:xfrm>
            <a:off x="9540240" y="4953000"/>
            <a:ext cx="243840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FD8DC-EAEE-48C0-8145-75016FE0FCE8}"/>
              </a:ext>
            </a:extLst>
          </p:cNvPr>
          <p:cNvCxnSpPr>
            <a:cxnSpLocks/>
          </p:cNvCxnSpPr>
          <p:nvPr/>
        </p:nvCxnSpPr>
        <p:spPr>
          <a:xfrm flipV="1">
            <a:off x="4953000" y="5753101"/>
            <a:ext cx="4587240" cy="5333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97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How to tune the parameters using gradient ascent (basically the training procedure)?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Now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decided by the policy and the policy depends on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So we have,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The gradient ascent equation is as follows,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CAUTION: The policy should be such that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should be differentiable with respect to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.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3616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In supervised learning for classification problem, we choose the class with the maximum probability. What if we choose the action with the maximum probability? In such a case, is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differentiable with respect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(Mandatory homework problem; will not be giving the solution)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r="-1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38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469982"/>
                <a:ext cx="9126625" cy="60044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Contextual Bandit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</a:t>
                </a:r>
                <a:r>
                  <a:rPr lang="en-US" sz="3600" b="1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environment samples a context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observes 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3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4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that is generated by the environment.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469982"/>
                <a:ext cx="9126625" cy="6004464"/>
              </a:xfrm>
              <a:prstGeom prst="rect">
                <a:avLst/>
              </a:prstGeom>
              <a:blipFill>
                <a:blip r:embed="rId4"/>
                <a:stretch>
                  <a:fillRect l="-3073" t="-3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18" name="Picture 4" descr="Jack Sparrow´s Black Pearl 3d model">
            <a:extLst>
              <a:ext uri="{FF2B5EF4-FFF2-40B4-BE49-F238E27FC236}">
                <a16:creationId xmlns:a16="http://schemas.microsoft.com/office/drawing/2014/main" id="{B13AB093-49A4-4064-8BEA-095765CA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68585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ack Sparrow | Disney Heroes: Battle Mode Wiki | Fandom">
            <a:extLst>
              <a:ext uri="{FF2B5EF4-FFF2-40B4-BE49-F238E27FC236}">
                <a16:creationId xmlns:a16="http://schemas.microsoft.com/office/drawing/2014/main" id="{EC62641F-28A3-4051-B1E5-BB755F5D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09238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9C6BF4-BF9D-4245-9FBB-2A70ECA1240B}"/>
              </a:ext>
            </a:extLst>
          </p:cNvPr>
          <p:cNvSpPr/>
          <p:nvPr/>
        </p:nvSpPr>
        <p:spPr>
          <a:xfrm>
            <a:off x="419100" y="43209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6D4313-44FA-4C06-B84F-03DFC8A1E88E}"/>
              </a:ext>
            </a:extLst>
          </p:cNvPr>
          <p:cNvSpPr/>
          <p:nvPr/>
        </p:nvSpPr>
        <p:spPr>
          <a:xfrm>
            <a:off x="5410200" y="41685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46A9A-D5D6-4927-A1AA-5B34249599D1}"/>
              </a:ext>
            </a:extLst>
          </p:cNvPr>
          <p:cNvSpPr txBox="1"/>
          <p:nvPr/>
        </p:nvSpPr>
        <p:spPr>
          <a:xfrm>
            <a:off x="947463" y="3612192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4F-A7EB-478E-B561-42A3A55D620E}"/>
              </a:ext>
            </a:extLst>
          </p:cNvPr>
          <p:cNvSpPr txBox="1"/>
          <p:nvPr/>
        </p:nvSpPr>
        <p:spPr>
          <a:xfrm>
            <a:off x="5142351" y="3482785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285666E-F031-4701-87C2-8AA21A6CA622}"/>
              </a:ext>
            </a:extLst>
          </p:cNvPr>
          <p:cNvSpPr/>
          <p:nvPr/>
        </p:nvSpPr>
        <p:spPr>
          <a:xfrm rot="10800000">
            <a:off x="1683446" y="2514716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301003-94C5-41DB-AE42-D462478A4A58}"/>
              </a:ext>
            </a:extLst>
          </p:cNvPr>
          <p:cNvCxnSpPr>
            <a:cxnSpLocks/>
          </p:cNvCxnSpPr>
          <p:nvPr/>
        </p:nvCxnSpPr>
        <p:spPr>
          <a:xfrm flipH="1">
            <a:off x="3046135" y="5502085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/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/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B4C47C5-1BFE-4B08-A7F9-8F17D5A268FD}"/>
              </a:ext>
            </a:extLst>
          </p:cNvPr>
          <p:cNvSpPr/>
          <p:nvPr/>
        </p:nvSpPr>
        <p:spPr>
          <a:xfrm>
            <a:off x="1737360" y="6660325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/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D0D70B-8DA7-46E0-87B3-54826708C768}"/>
                  </a:ext>
                </a:extLst>
              </p:cNvPr>
              <p:cNvSpPr txBox="1"/>
              <p:nvPr/>
            </p:nvSpPr>
            <p:spPr>
              <a:xfrm>
                <a:off x="1417737" y="1333500"/>
                <a:ext cx="74126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IMPORTANT: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does not change the environment.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D0D70B-8DA7-46E0-87B3-54826708C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37" y="1333500"/>
                <a:ext cx="7412670" cy="1200329"/>
              </a:xfrm>
              <a:prstGeom prst="rect">
                <a:avLst/>
              </a:prstGeom>
              <a:blipFill>
                <a:blip r:embed="rId10"/>
                <a:stretch>
                  <a:fillRect l="-2549"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C1AFCE-3C59-4AA7-90B9-41E67CDC9E82}"/>
                  </a:ext>
                </a:extLst>
              </p:cNvPr>
              <p:cNvSpPr txBox="1"/>
              <p:nvPr/>
            </p:nvSpPr>
            <p:spPr>
              <a:xfrm>
                <a:off x="3046135" y="8038272"/>
                <a:ext cx="3304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is the context.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C1AFCE-3C59-4AA7-90B9-41E67CDC9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135" y="8038272"/>
                <a:ext cx="3304117" cy="646331"/>
              </a:xfrm>
              <a:prstGeom prst="rect">
                <a:avLst/>
              </a:prstGeom>
              <a:blipFill>
                <a:blip r:embed="rId11"/>
                <a:stretch>
                  <a:fillRect t="-15094" r="-350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04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7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/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  <a:blipFill>
                <a:blip r:embed="rId5"/>
                <a:stretch>
                  <a:fillRect l="-24387" t="-480220" r="-11255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0F0D4146-8147-4F5A-B179-B5CE6A9085DA}"/>
              </a:ext>
            </a:extLst>
          </p:cNvPr>
          <p:cNvSpPr/>
          <p:nvPr/>
        </p:nvSpPr>
        <p:spPr>
          <a:xfrm>
            <a:off x="6342913" y="3448548"/>
            <a:ext cx="408407" cy="944463"/>
          </a:xfrm>
          <a:prstGeom prst="rightBrace">
            <a:avLst>
              <a:gd name="adj1" fmla="val 25379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17ED5-53A0-425C-B1A4-D2858691701E}"/>
              </a:ext>
            </a:extLst>
          </p:cNvPr>
          <p:cNvSpPr txBox="1"/>
          <p:nvPr/>
        </p:nvSpPr>
        <p:spPr>
          <a:xfrm>
            <a:off x="6766560" y="3320614"/>
            <a:ext cx="4385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Using Law of Total Expectation (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  <a:hlinkClick r:id="rId6"/>
              </a:rPr>
              <a:t>link here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).</a:t>
            </a:r>
            <a:endParaRPr lang="en-US" sz="3600" dirty="0">
              <a:solidFill>
                <a:srgbClr val="0070C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/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579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443906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/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  <a:blipFill>
                <a:blip r:embed="rId5"/>
                <a:stretch>
                  <a:fillRect l="-24387" t="-480220" r="-11255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F20DB-A9F7-49EE-B587-3D25ABBCA2A2}"/>
                  </a:ext>
                </a:extLst>
              </p:cNvPr>
              <p:cNvSpPr/>
              <p:nvPr/>
            </p:nvSpPr>
            <p:spPr>
              <a:xfrm>
                <a:off x="2103120" y="5601349"/>
                <a:ext cx="438530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F20DB-A9F7-49EE-B587-3D25ABBC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5601349"/>
                <a:ext cx="4385303" cy="553998"/>
              </a:xfrm>
              <a:prstGeom prst="rect">
                <a:avLst/>
              </a:prstGeom>
              <a:blipFill>
                <a:blip r:embed="rId6"/>
                <a:stretch>
                  <a:fillRect l="-23644" t="-480220" r="-7093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/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02900-D510-44CA-969B-209606CB3D99}"/>
                  </a:ext>
                </a:extLst>
              </p:cNvPr>
              <p:cNvSpPr txBox="1"/>
              <p:nvPr/>
            </p:nvSpPr>
            <p:spPr>
              <a:xfrm>
                <a:off x="7162800" y="4055605"/>
                <a:ext cx="7010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Same.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the probability mass function corresponding to the context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(refer slide 5). </a:t>
                </a:r>
                <a:endParaRPr lang="en-US" sz="3600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02900-D510-44CA-969B-209606CB3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055605"/>
                <a:ext cx="7010400" cy="1754326"/>
              </a:xfrm>
              <a:prstGeom prst="rect">
                <a:avLst/>
              </a:prstGeom>
              <a:blipFill>
                <a:blip r:embed="rId8"/>
                <a:stretch>
                  <a:fillRect l="-2609" t="-5208" r="-3043" b="-1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4F7C8F-11A9-4F97-96C8-FCA8024F5F7C}"/>
              </a:ext>
            </a:extLst>
          </p:cNvPr>
          <p:cNvSpPr/>
          <p:nvPr/>
        </p:nvSpPr>
        <p:spPr>
          <a:xfrm>
            <a:off x="5105400" y="3543300"/>
            <a:ext cx="1222273" cy="8382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AA8DDB-E537-41AD-8E1E-0070BCA7FFF6}"/>
              </a:ext>
            </a:extLst>
          </p:cNvPr>
          <p:cNvSpPr/>
          <p:nvPr/>
        </p:nvSpPr>
        <p:spPr>
          <a:xfrm>
            <a:off x="5102327" y="5219700"/>
            <a:ext cx="1222273" cy="8382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564B81-FDB9-46C9-A19E-26CF40224CD3}"/>
              </a:ext>
            </a:extLst>
          </p:cNvPr>
          <p:cNvCxnSpPr>
            <a:cxnSpLocks/>
          </p:cNvCxnSpPr>
          <p:nvPr/>
        </p:nvCxnSpPr>
        <p:spPr>
          <a:xfrm>
            <a:off x="6324600" y="4012012"/>
            <a:ext cx="838200" cy="3694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CDD259-31F6-4AD5-95A8-76EC597B0A48}"/>
              </a:ext>
            </a:extLst>
          </p:cNvPr>
          <p:cNvCxnSpPr>
            <a:cxnSpLocks/>
          </p:cNvCxnSpPr>
          <p:nvPr/>
        </p:nvCxnSpPr>
        <p:spPr>
          <a:xfrm flipV="1">
            <a:off x="6309360" y="5219700"/>
            <a:ext cx="853440" cy="5010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169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/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  <a:blipFill>
                <a:blip r:embed="rId5"/>
                <a:stretch>
                  <a:fillRect l="-24387" t="-480220" r="-11255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F20DB-A9F7-49EE-B587-3D25ABBCA2A2}"/>
                  </a:ext>
                </a:extLst>
              </p:cNvPr>
              <p:cNvSpPr/>
              <p:nvPr/>
            </p:nvSpPr>
            <p:spPr>
              <a:xfrm>
                <a:off x="2103120" y="5601349"/>
                <a:ext cx="438530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F20DB-A9F7-49EE-B587-3D25ABBC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5601349"/>
                <a:ext cx="4385303" cy="553998"/>
              </a:xfrm>
              <a:prstGeom prst="rect">
                <a:avLst/>
              </a:prstGeom>
              <a:blipFill>
                <a:blip r:embed="rId6"/>
                <a:stretch>
                  <a:fillRect l="-23644" t="-480220" r="-7093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/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039498-73FA-4EDD-AAC2-986C3D8EA78A}"/>
                  </a:ext>
                </a:extLst>
              </p:cNvPr>
              <p:cNvSpPr/>
              <p:nvPr/>
            </p:nvSpPr>
            <p:spPr>
              <a:xfrm>
                <a:off x="2070384" y="7218726"/>
                <a:ext cx="765273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039498-73FA-4EDD-AAC2-986C3D8EA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84" y="7218726"/>
                <a:ext cx="7652736" cy="553998"/>
              </a:xfrm>
              <a:prstGeom prst="rect">
                <a:avLst/>
              </a:prstGeom>
              <a:blipFill>
                <a:blip r:embed="rId8"/>
                <a:stretch>
                  <a:fillRect l="-13386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7A8F90-82FF-4641-9704-00054DF30A60}"/>
              </a:ext>
            </a:extLst>
          </p:cNvPr>
          <p:cNvSpPr/>
          <p:nvPr/>
        </p:nvSpPr>
        <p:spPr>
          <a:xfrm>
            <a:off x="3505200" y="6546072"/>
            <a:ext cx="4876800" cy="149302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8D7ACA-156A-4356-9484-64F43F445D2A}"/>
              </a:ext>
            </a:extLst>
          </p:cNvPr>
          <p:cNvSpPr/>
          <p:nvPr/>
        </p:nvSpPr>
        <p:spPr>
          <a:xfrm>
            <a:off x="3535680" y="5159162"/>
            <a:ext cx="164592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D0D6C0-97D6-45E4-9E79-66EFB6E94E32}"/>
              </a:ext>
            </a:extLst>
          </p:cNvPr>
          <p:cNvCxnSpPr>
            <a:cxnSpLocks/>
          </p:cNvCxnSpPr>
          <p:nvPr/>
        </p:nvCxnSpPr>
        <p:spPr>
          <a:xfrm flipH="1">
            <a:off x="5181600" y="5818670"/>
            <a:ext cx="2667000" cy="279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211A3-BD13-41AF-90A3-0B96ADBE3D58}"/>
              </a:ext>
            </a:extLst>
          </p:cNvPr>
          <p:cNvCxnSpPr>
            <a:cxnSpLocks/>
          </p:cNvCxnSpPr>
          <p:nvPr/>
        </p:nvCxnSpPr>
        <p:spPr>
          <a:xfrm flipH="1">
            <a:off x="6614160" y="5824623"/>
            <a:ext cx="1234441" cy="6556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C9422B-9BA1-453E-A9DE-1EB72B85A637}"/>
                  </a:ext>
                </a:extLst>
              </p:cNvPr>
              <p:cNvSpPr txBox="1"/>
              <p:nvPr/>
            </p:nvSpPr>
            <p:spPr>
              <a:xfrm>
                <a:off x="7848600" y="5212502"/>
                <a:ext cx="9780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Same. This again uses the law of total expectation but conditional to the universe where the context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 </a:t>
                </a:r>
                <a:endParaRPr lang="en-US" sz="3600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C9422B-9BA1-453E-A9DE-1EB72B85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5212502"/>
                <a:ext cx="9780263" cy="1200329"/>
              </a:xfrm>
              <a:prstGeom prst="rect">
                <a:avLst/>
              </a:prstGeom>
              <a:blipFill>
                <a:blip r:embed="rId9"/>
                <a:stretch>
                  <a:fillRect l="-1933" t="-7614" r="-1746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688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/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BF0043-41C3-4141-A08D-1EFB081E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4012012"/>
                <a:ext cx="4224553" cy="553998"/>
              </a:xfrm>
              <a:prstGeom prst="rect">
                <a:avLst/>
              </a:prstGeom>
              <a:blipFill>
                <a:blip r:embed="rId5"/>
                <a:stretch>
                  <a:fillRect l="-24387" t="-480220" r="-11255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F20DB-A9F7-49EE-B587-3D25ABBCA2A2}"/>
                  </a:ext>
                </a:extLst>
              </p:cNvPr>
              <p:cNvSpPr/>
              <p:nvPr/>
            </p:nvSpPr>
            <p:spPr>
              <a:xfrm>
                <a:off x="2103120" y="5601349"/>
                <a:ext cx="438530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F20DB-A9F7-49EE-B587-3D25ABBC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5601349"/>
                <a:ext cx="4385303" cy="553998"/>
              </a:xfrm>
              <a:prstGeom prst="rect">
                <a:avLst/>
              </a:prstGeom>
              <a:blipFill>
                <a:blip r:embed="rId6"/>
                <a:stretch>
                  <a:fillRect l="-23644" t="-480220" r="-7093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/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76A37D-C45B-413D-9CE4-738DA890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643552"/>
                <a:ext cx="268932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039498-73FA-4EDD-AAC2-986C3D8EA78A}"/>
                  </a:ext>
                </a:extLst>
              </p:cNvPr>
              <p:cNvSpPr/>
              <p:nvPr/>
            </p:nvSpPr>
            <p:spPr>
              <a:xfrm>
                <a:off x="2070384" y="7218726"/>
                <a:ext cx="765273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039498-73FA-4EDD-AAC2-986C3D8EA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84" y="7218726"/>
                <a:ext cx="7652736" cy="553998"/>
              </a:xfrm>
              <a:prstGeom prst="rect">
                <a:avLst/>
              </a:prstGeom>
              <a:blipFill>
                <a:blip r:embed="rId8"/>
                <a:stretch>
                  <a:fillRect l="-13386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/>
              <p:nvPr/>
            </p:nvSpPr>
            <p:spPr>
              <a:xfrm>
                <a:off x="2103120" y="8836103"/>
                <a:ext cx="814319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8836103"/>
                <a:ext cx="8143191" cy="553998"/>
              </a:xfrm>
              <a:prstGeom prst="rect">
                <a:avLst/>
              </a:prstGeom>
              <a:blipFill>
                <a:blip r:embed="rId9"/>
                <a:stretch>
                  <a:fillRect l="-12425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84BA00-82CF-4A79-AD8E-968174ECDF8B}"/>
              </a:ext>
            </a:extLst>
          </p:cNvPr>
          <p:cNvSpPr/>
          <p:nvPr/>
        </p:nvSpPr>
        <p:spPr>
          <a:xfrm>
            <a:off x="6705600" y="6819900"/>
            <a:ext cx="164592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093A21-DC3F-409F-8513-B38DB696924F}"/>
              </a:ext>
            </a:extLst>
          </p:cNvPr>
          <p:cNvSpPr/>
          <p:nvPr/>
        </p:nvSpPr>
        <p:spPr>
          <a:xfrm>
            <a:off x="6705600" y="8462846"/>
            <a:ext cx="213360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D45994-6F46-4CA6-9212-1CC177B3410B}"/>
              </a:ext>
            </a:extLst>
          </p:cNvPr>
          <p:cNvCxnSpPr>
            <a:cxnSpLocks/>
          </p:cNvCxnSpPr>
          <p:nvPr/>
        </p:nvCxnSpPr>
        <p:spPr>
          <a:xfrm flipH="1">
            <a:off x="8321040" y="7431803"/>
            <a:ext cx="2667000" cy="279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CD5B05-A72F-4369-A5F6-87D823CC1A68}"/>
              </a:ext>
            </a:extLst>
          </p:cNvPr>
          <p:cNvCxnSpPr>
            <a:cxnSpLocks/>
          </p:cNvCxnSpPr>
          <p:nvPr/>
        </p:nvCxnSpPr>
        <p:spPr>
          <a:xfrm flipH="1">
            <a:off x="8351520" y="7437756"/>
            <a:ext cx="2636522" cy="98234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E26495-B9E2-4EF4-BC95-39639569F7E8}"/>
                  </a:ext>
                </a:extLst>
              </p:cNvPr>
              <p:cNvSpPr txBox="1"/>
              <p:nvPr/>
            </p:nvSpPr>
            <p:spPr>
              <a:xfrm>
                <a:off x="11084809" y="7048500"/>
                <a:ext cx="61843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Same.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basically the policy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600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E26495-B9E2-4EF4-BC95-39639569F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809" y="7048500"/>
                <a:ext cx="6184367" cy="1200329"/>
              </a:xfrm>
              <a:prstGeom prst="rect">
                <a:avLst/>
              </a:prstGeom>
              <a:blipFill>
                <a:blip r:embed="rId10"/>
                <a:stretch>
                  <a:fillRect l="-2956" t="-7614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23395E2-330C-47F8-BFDA-F84131078C19}"/>
              </a:ext>
            </a:extLst>
          </p:cNvPr>
          <p:cNvSpPr txBox="1"/>
          <p:nvPr/>
        </p:nvSpPr>
        <p:spPr>
          <a:xfrm>
            <a:off x="11115289" y="8743771"/>
            <a:ext cx="6334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To simplify, we will simply keep the last equation in the next slide.</a:t>
            </a:r>
            <a:endParaRPr lang="en-US" sz="3600" dirty="0">
              <a:solidFill>
                <a:srgbClr val="FF000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7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/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  <a:blipFill>
                <a:blip r:embed="rId5"/>
                <a:stretch>
                  <a:fillRect l="-670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/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  <a:blipFill>
                <a:blip r:embed="rId6"/>
                <a:stretch>
                  <a:fillRect l="-10707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CBB619F-DC95-4C4D-9D24-CEDA0C275598}"/>
              </a:ext>
            </a:extLst>
          </p:cNvPr>
          <p:cNvSpPr/>
          <p:nvPr/>
        </p:nvSpPr>
        <p:spPr>
          <a:xfrm>
            <a:off x="4582910" y="2637594"/>
            <a:ext cx="2152206" cy="76160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FCA9A7-5A21-42DD-8E0A-6A39CEAD113E}"/>
              </a:ext>
            </a:extLst>
          </p:cNvPr>
          <p:cNvSpPr/>
          <p:nvPr/>
        </p:nvSpPr>
        <p:spPr>
          <a:xfrm>
            <a:off x="4419600" y="3891549"/>
            <a:ext cx="3416972" cy="147893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D75E41-5A7E-49B3-9CE0-85D117E169D1}"/>
              </a:ext>
            </a:extLst>
          </p:cNvPr>
          <p:cNvCxnSpPr>
            <a:cxnSpLocks/>
          </p:cNvCxnSpPr>
          <p:nvPr/>
        </p:nvCxnSpPr>
        <p:spPr>
          <a:xfrm flipH="1" flipV="1">
            <a:off x="6172199" y="3391578"/>
            <a:ext cx="3124202" cy="344673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45147-04D3-4C8D-824C-93BB1A840EB2}"/>
              </a:ext>
            </a:extLst>
          </p:cNvPr>
          <p:cNvCxnSpPr>
            <a:cxnSpLocks/>
          </p:cNvCxnSpPr>
          <p:nvPr/>
        </p:nvCxnSpPr>
        <p:spPr>
          <a:xfrm flipH="1" flipV="1">
            <a:off x="6019800" y="5370480"/>
            <a:ext cx="3276600" cy="14678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133E61-D474-40EC-9DF7-8BE0BCF64AB1}"/>
              </a:ext>
            </a:extLst>
          </p:cNvPr>
          <p:cNvSpPr txBox="1"/>
          <p:nvPr/>
        </p:nvSpPr>
        <p:spPr>
          <a:xfrm>
            <a:off x="9281160" y="5891229"/>
            <a:ext cx="6184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Same. Just writing expected value in terms of the corresponding probability distribution.</a:t>
            </a:r>
            <a:endParaRPr lang="en-US" sz="3600" dirty="0">
              <a:solidFill>
                <a:srgbClr val="0070C0"/>
              </a:solidFill>
              <a:latin typeface="Goudy Old Style" panose="02020502050305020303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B470A-85E8-48F7-AAB6-DA4BDBDC3879}"/>
              </a:ext>
            </a:extLst>
          </p:cNvPr>
          <p:cNvSpPr/>
          <p:nvPr/>
        </p:nvSpPr>
        <p:spPr>
          <a:xfrm>
            <a:off x="4343401" y="3834117"/>
            <a:ext cx="990600" cy="165538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55ED2C-0363-4C60-949D-F45FAA21AC73}"/>
                  </a:ext>
                </a:extLst>
              </p:cNvPr>
              <p:cNvSpPr txBox="1"/>
              <p:nvPr/>
            </p:nvSpPr>
            <p:spPr>
              <a:xfrm>
                <a:off x="1850273" y="5370479"/>
                <a:ext cx="507687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is the set of rewards. Rewards can be discrete or continuous. If continuous, the summation will be replaced by integral but the overall derivation remains the same.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55ED2C-0363-4C60-949D-F45FAA21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273" y="5370479"/>
                <a:ext cx="5076870" cy="3970318"/>
              </a:xfrm>
              <a:prstGeom prst="rect">
                <a:avLst/>
              </a:prstGeom>
              <a:blipFill>
                <a:blip r:embed="rId7"/>
                <a:stretch>
                  <a:fillRect l="-3726" t="-2458" r="-4447" b="-4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480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/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  <a:blipFill>
                <a:blip r:embed="rId5"/>
                <a:stretch>
                  <a:fillRect l="-670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/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  <a:blipFill>
                <a:blip r:embed="rId6"/>
                <a:stretch>
                  <a:fillRect l="-10707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3CD200-A915-42C9-AD3A-D1110A91C107}"/>
                  </a:ext>
                </a:extLst>
              </p:cNvPr>
              <p:cNvSpPr/>
              <p:nvPr/>
            </p:nvSpPr>
            <p:spPr>
              <a:xfrm>
                <a:off x="1981200" y="6107223"/>
                <a:ext cx="958454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3CD200-A915-42C9-AD3A-D1110A91C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6107223"/>
                <a:ext cx="9584547" cy="553998"/>
              </a:xfrm>
              <a:prstGeom prst="rect">
                <a:avLst/>
              </a:prstGeom>
              <a:blipFill>
                <a:blip r:embed="rId7"/>
                <a:stretch>
                  <a:fillRect l="-10496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66BC62-1ACC-4390-99B2-EA4F23EEBBFB}"/>
              </a:ext>
            </a:extLst>
          </p:cNvPr>
          <p:cNvSpPr/>
          <p:nvPr/>
        </p:nvSpPr>
        <p:spPr>
          <a:xfrm>
            <a:off x="5563670" y="4197636"/>
            <a:ext cx="2228594" cy="76160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76231-8E5F-4690-AA77-A79C2F3ABF4C}"/>
              </a:ext>
            </a:extLst>
          </p:cNvPr>
          <p:cNvCxnSpPr>
            <a:cxnSpLocks/>
          </p:cNvCxnSpPr>
          <p:nvPr/>
        </p:nvCxnSpPr>
        <p:spPr>
          <a:xfrm flipH="1" flipV="1">
            <a:off x="7665569" y="4959240"/>
            <a:ext cx="2993784" cy="229374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6D03D10-6488-4642-BC6D-E5A3938C5693}"/>
              </a:ext>
            </a:extLst>
          </p:cNvPr>
          <p:cNvSpPr/>
          <p:nvPr/>
        </p:nvSpPr>
        <p:spPr>
          <a:xfrm>
            <a:off x="5606778" y="5730027"/>
            <a:ext cx="2333389" cy="76160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6C9AA-A68F-4777-A8D7-3751AA74B56D}"/>
              </a:ext>
            </a:extLst>
          </p:cNvPr>
          <p:cNvCxnSpPr>
            <a:cxnSpLocks/>
          </p:cNvCxnSpPr>
          <p:nvPr/>
        </p:nvCxnSpPr>
        <p:spPr>
          <a:xfrm flipH="1" flipV="1">
            <a:off x="7832922" y="6513677"/>
            <a:ext cx="2826431" cy="73931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DAA0B-9102-4088-A9A0-96EAF37B291A}"/>
                  </a:ext>
                </a:extLst>
              </p:cNvPr>
              <p:cNvSpPr txBox="1"/>
              <p:nvPr/>
            </p:nvSpPr>
            <p:spPr>
              <a:xfrm>
                <a:off x="10616555" y="6757529"/>
                <a:ext cx="5727167" cy="2332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Same.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the probability mass function corresponding to the reward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(refer slide 5).</a:t>
                </a:r>
                <a:endParaRPr lang="en-US" sz="3600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DAA0B-9102-4088-A9A0-96EAF37B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555" y="6757529"/>
                <a:ext cx="5727167" cy="2332690"/>
              </a:xfrm>
              <a:prstGeom prst="rect">
                <a:avLst/>
              </a:prstGeom>
              <a:blipFill>
                <a:blip r:embed="rId8"/>
                <a:stretch>
                  <a:fillRect l="-3301" t="-4188" r="-1171" b="-8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9200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So now we differentiate the last equation with respect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/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  <a:blipFill>
                <a:blip r:embed="rId5"/>
                <a:stretch>
                  <a:fillRect l="-670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/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  <a:blipFill>
                <a:blip r:embed="rId6"/>
                <a:stretch>
                  <a:fillRect l="-10707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3CD200-A915-42C9-AD3A-D1110A91C107}"/>
                  </a:ext>
                </a:extLst>
              </p:cNvPr>
              <p:cNvSpPr/>
              <p:nvPr/>
            </p:nvSpPr>
            <p:spPr>
              <a:xfrm>
                <a:off x="1981200" y="6107223"/>
                <a:ext cx="958454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3CD200-A915-42C9-AD3A-D1110A91C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6107223"/>
                <a:ext cx="9584547" cy="553998"/>
              </a:xfrm>
              <a:prstGeom prst="rect">
                <a:avLst/>
              </a:prstGeom>
              <a:blipFill>
                <a:blip r:embed="rId7"/>
                <a:stretch>
                  <a:fillRect l="-10496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B0D06A-301B-4B3A-85BC-7E012A2EACFC}"/>
                  </a:ext>
                </a:extLst>
              </p:cNvPr>
              <p:cNvSpPr/>
              <p:nvPr/>
            </p:nvSpPr>
            <p:spPr>
              <a:xfrm>
                <a:off x="3050615" y="8563863"/>
                <a:ext cx="1150096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B0D06A-301B-4B3A-85BC-7E012A2EA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615" y="8563863"/>
                <a:ext cx="11500969" cy="553998"/>
              </a:xfrm>
              <a:prstGeom prst="rect">
                <a:avLst/>
              </a:prstGeom>
              <a:blipFill>
                <a:blip r:embed="rId8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3CA82A-6BEB-4B66-8884-EB50ACAD9544}"/>
                  </a:ext>
                </a:extLst>
              </p:cNvPr>
              <p:cNvSpPr txBox="1"/>
              <p:nvPr/>
            </p:nvSpPr>
            <p:spPr>
              <a:xfrm>
                <a:off x="13631250" y="8930377"/>
                <a:ext cx="33065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Only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this term is a function of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3CA82A-6BEB-4B66-8884-EB50ACAD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250" y="8930377"/>
                <a:ext cx="3306579" cy="1200329"/>
              </a:xfrm>
              <a:prstGeom prst="rect">
                <a:avLst/>
              </a:prstGeom>
              <a:blipFill>
                <a:blip r:embed="rId9"/>
                <a:stretch>
                  <a:fillRect l="-5525" t="-8122" r="-5341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7D45E3-22D7-4A3D-AC8D-710B90943150}"/>
              </a:ext>
            </a:extLst>
          </p:cNvPr>
          <p:cNvCxnSpPr>
            <a:cxnSpLocks/>
          </p:cNvCxnSpPr>
          <p:nvPr/>
        </p:nvCxnSpPr>
        <p:spPr>
          <a:xfrm flipH="1" flipV="1">
            <a:off x="11565748" y="8890486"/>
            <a:ext cx="2065502" cy="5453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827EAC-D983-4ED0-B1D5-FAFAA92BEBB2}"/>
              </a:ext>
            </a:extLst>
          </p:cNvPr>
          <p:cNvSpPr/>
          <p:nvPr/>
        </p:nvSpPr>
        <p:spPr>
          <a:xfrm>
            <a:off x="10515600" y="8176584"/>
            <a:ext cx="2590800" cy="68544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1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So now we differentiate the last equation with respect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/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96DD353-8C0A-489F-A801-DA83F821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072513"/>
                <a:ext cx="9106788" cy="553998"/>
              </a:xfrm>
              <a:prstGeom prst="rect">
                <a:avLst/>
              </a:prstGeom>
              <a:blipFill>
                <a:blip r:embed="rId5"/>
                <a:stretch>
                  <a:fillRect l="-670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/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22526-BF17-487F-9440-72BF36269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78438"/>
                <a:ext cx="9393534" cy="553998"/>
              </a:xfrm>
              <a:prstGeom prst="rect">
                <a:avLst/>
              </a:prstGeom>
              <a:blipFill>
                <a:blip r:embed="rId6"/>
                <a:stretch>
                  <a:fillRect l="-10707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3CD200-A915-42C9-AD3A-D1110A91C107}"/>
                  </a:ext>
                </a:extLst>
              </p:cNvPr>
              <p:cNvSpPr/>
              <p:nvPr/>
            </p:nvSpPr>
            <p:spPr>
              <a:xfrm>
                <a:off x="1981200" y="6107223"/>
                <a:ext cx="958454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3CD200-A915-42C9-AD3A-D1110A91C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6107223"/>
                <a:ext cx="9584547" cy="553998"/>
              </a:xfrm>
              <a:prstGeom prst="rect">
                <a:avLst/>
              </a:prstGeom>
              <a:blipFill>
                <a:blip r:embed="rId7"/>
                <a:stretch>
                  <a:fillRect l="-10496"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B0D06A-301B-4B3A-85BC-7E012A2EACFC}"/>
                  </a:ext>
                </a:extLst>
              </p:cNvPr>
              <p:cNvSpPr/>
              <p:nvPr/>
            </p:nvSpPr>
            <p:spPr>
              <a:xfrm>
                <a:off x="3050615" y="8563863"/>
                <a:ext cx="1150096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B0D06A-301B-4B3A-85BC-7E012A2EA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615" y="8563863"/>
                <a:ext cx="11500969" cy="553998"/>
              </a:xfrm>
              <a:prstGeom prst="rect">
                <a:avLst/>
              </a:prstGeom>
              <a:blipFill>
                <a:blip r:embed="rId8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EF382E-15AF-4CCA-A5F9-632C793520CC}"/>
              </a:ext>
            </a:extLst>
          </p:cNvPr>
          <p:cNvSpPr txBox="1"/>
          <p:nvPr/>
        </p:nvSpPr>
        <p:spPr>
          <a:xfrm>
            <a:off x="10972800" y="8878962"/>
            <a:ext cx="6334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To simplify, we will simply keep the last equation in the next slide.</a:t>
            </a:r>
            <a:endParaRPr lang="en-US" sz="3600" dirty="0">
              <a:solidFill>
                <a:srgbClr val="FF000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068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We definitely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because we know our policy and can hence we can differentiate (partial differentiation) that policy with respect to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However,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(in fact that is where the “learning” comes into picture). Hence, we can’t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(P.3).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In the next few slides we rearrange (P.3) so as to get empirical estimate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2362977" y="3504336"/>
                <a:ext cx="1142402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977" y="3504336"/>
                <a:ext cx="11424025" cy="553998"/>
              </a:xfrm>
              <a:prstGeom prst="rect">
                <a:avLst/>
              </a:prstGeom>
              <a:blipFill>
                <a:blip r:embed="rId5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8E4E593-6B0A-4F43-8BE1-279FCD8D9BB0}"/>
              </a:ext>
            </a:extLst>
          </p:cNvPr>
          <p:cNvSpPr txBox="1"/>
          <p:nvPr/>
        </p:nvSpPr>
        <p:spPr>
          <a:xfrm>
            <a:off x="16878713" y="3112144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(P.3)</a:t>
            </a:r>
          </a:p>
        </p:txBody>
      </p:sp>
    </p:spTree>
    <p:extLst>
      <p:ext uri="{BB962C8B-B14F-4D97-AF65-F5344CB8AC3E}">
        <p14:creationId xmlns:p14="http://schemas.microsoft.com/office/powerpoint/2010/main" val="1539054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  <a:blipFill>
                <a:blip r:embed="rId5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/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  <a:blipFill>
                <a:blip r:embed="rId6"/>
                <a:stretch>
                  <a:fillRect l="-8135" t="-484444" b="-5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BAF606-BB4D-4BAE-A348-64D9168BED02}"/>
              </a:ext>
            </a:extLst>
          </p:cNvPr>
          <p:cNvSpPr/>
          <p:nvPr/>
        </p:nvSpPr>
        <p:spPr>
          <a:xfrm>
            <a:off x="8692578" y="2601459"/>
            <a:ext cx="266700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AC4E3-7C2A-47FE-A873-0DF1BD85CBFD}"/>
              </a:ext>
            </a:extLst>
          </p:cNvPr>
          <p:cNvCxnSpPr>
            <a:cxnSpLocks/>
          </p:cNvCxnSpPr>
          <p:nvPr/>
        </p:nvCxnSpPr>
        <p:spPr>
          <a:xfrm flipH="1" flipV="1">
            <a:off x="10671456" y="3359523"/>
            <a:ext cx="1879404" cy="260882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B37AB6-3750-4124-82D3-A4E929DB88B0}"/>
              </a:ext>
            </a:extLst>
          </p:cNvPr>
          <p:cNvSpPr txBox="1"/>
          <p:nvPr/>
        </p:nvSpPr>
        <p:spPr>
          <a:xfrm>
            <a:off x="12550860" y="5639954"/>
            <a:ext cx="146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Same.</a:t>
            </a:r>
            <a:endParaRPr lang="en-US" sz="3600" dirty="0">
              <a:solidFill>
                <a:srgbClr val="0070C0"/>
              </a:solidFill>
              <a:latin typeface="Goudy Old Style" panose="02020502050305020303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E8A9BB-40FE-4601-8194-5EFA80F065AC}"/>
              </a:ext>
            </a:extLst>
          </p:cNvPr>
          <p:cNvSpPr/>
          <p:nvPr/>
        </p:nvSpPr>
        <p:spPr>
          <a:xfrm>
            <a:off x="8763000" y="3824907"/>
            <a:ext cx="4800600" cy="138619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AF3FE6-88AC-4444-B1BF-A50193736389}"/>
              </a:ext>
            </a:extLst>
          </p:cNvPr>
          <p:cNvCxnSpPr>
            <a:cxnSpLocks/>
          </p:cNvCxnSpPr>
          <p:nvPr/>
        </p:nvCxnSpPr>
        <p:spPr>
          <a:xfrm flipH="1" flipV="1">
            <a:off x="10671457" y="5213694"/>
            <a:ext cx="1879403" cy="75465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4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469982"/>
                <a:ext cx="9126625" cy="60044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Contextual Bandit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</a:t>
                </a:r>
                <a:r>
                  <a:rPr lang="en-US" sz="3600" b="1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environment samples a context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observes 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3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4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that is generated by the environment.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469982"/>
                <a:ext cx="9126625" cy="6004464"/>
              </a:xfrm>
              <a:prstGeom prst="rect">
                <a:avLst/>
              </a:prstGeom>
              <a:blipFill>
                <a:blip r:embed="rId4"/>
                <a:stretch>
                  <a:fillRect l="-3073" t="-3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18" name="Picture 4" descr="Jack Sparrow´s Black Pearl 3d model">
            <a:extLst>
              <a:ext uri="{FF2B5EF4-FFF2-40B4-BE49-F238E27FC236}">
                <a16:creationId xmlns:a16="http://schemas.microsoft.com/office/drawing/2014/main" id="{B13AB093-49A4-4064-8BEA-095765CA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68585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ack Sparrow | Disney Heroes: Battle Mode Wiki | Fandom">
            <a:extLst>
              <a:ext uri="{FF2B5EF4-FFF2-40B4-BE49-F238E27FC236}">
                <a16:creationId xmlns:a16="http://schemas.microsoft.com/office/drawing/2014/main" id="{EC62641F-28A3-4051-B1E5-BB755F5D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09238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9C6BF4-BF9D-4245-9FBB-2A70ECA1240B}"/>
              </a:ext>
            </a:extLst>
          </p:cNvPr>
          <p:cNvSpPr/>
          <p:nvPr/>
        </p:nvSpPr>
        <p:spPr>
          <a:xfrm>
            <a:off x="419100" y="43209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6D4313-44FA-4C06-B84F-03DFC8A1E88E}"/>
              </a:ext>
            </a:extLst>
          </p:cNvPr>
          <p:cNvSpPr/>
          <p:nvPr/>
        </p:nvSpPr>
        <p:spPr>
          <a:xfrm>
            <a:off x="5410200" y="41685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46A9A-D5D6-4927-A1AA-5B34249599D1}"/>
              </a:ext>
            </a:extLst>
          </p:cNvPr>
          <p:cNvSpPr txBox="1"/>
          <p:nvPr/>
        </p:nvSpPr>
        <p:spPr>
          <a:xfrm>
            <a:off x="947463" y="3612192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4F-A7EB-478E-B561-42A3A55D620E}"/>
              </a:ext>
            </a:extLst>
          </p:cNvPr>
          <p:cNvSpPr txBox="1"/>
          <p:nvPr/>
        </p:nvSpPr>
        <p:spPr>
          <a:xfrm>
            <a:off x="5142351" y="3482785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285666E-F031-4701-87C2-8AA21A6CA622}"/>
              </a:ext>
            </a:extLst>
          </p:cNvPr>
          <p:cNvSpPr/>
          <p:nvPr/>
        </p:nvSpPr>
        <p:spPr>
          <a:xfrm rot="10800000">
            <a:off x="1683446" y="2514716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301003-94C5-41DB-AE42-D462478A4A58}"/>
              </a:ext>
            </a:extLst>
          </p:cNvPr>
          <p:cNvCxnSpPr>
            <a:cxnSpLocks/>
          </p:cNvCxnSpPr>
          <p:nvPr/>
        </p:nvCxnSpPr>
        <p:spPr>
          <a:xfrm flipH="1">
            <a:off x="3046135" y="5502085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/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/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B4C47C5-1BFE-4B08-A7F9-8F17D5A268FD}"/>
              </a:ext>
            </a:extLst>
          </p:cNvPr>
          <p:cNvSpPr/>
          <p:nvPr/>
        </p:nvSpPr>
        <p:spPr>
          <a:xfrm>
            <a:off x="1737360" y="6660325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/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188EE0-2A73-487E-A0DF-A6CF685DBDC8}"/>
              </a:ext>
            </a:extLst>
          </p:cNvPr>
          <p:cNvSpPr/>
          <p:nvPr/>
        </p:nvSpPr>
        <p:spPr>
          <a:xfrm>
            <a:off x="10744200" y="5970186"/>
            <a:ext cx="6934201" cy="1078314"/>
          </a:xfrm>
          <a:prstGeom prst="roundRect">
            <a:avLst>
              <a:gd name="adj" fmla="val 1948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65B20-E793-4625-AF0F-3626F2E6C07C}"/>
              </a:ext>
            </a:extLst>
          </p:cNvPr>
          <p:cNvSpPr txBox="1"/>
          <p:nvPr/>
        </p:nvSpPr>
        <p:spPr>
          <a:xfrm>
            <a:off x="517208" y="8315462"/>
            <a:ext cx="7989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IMPORTANT: The agent </a:t>
            </a:r>
            <a:r>
              <a:rPr lang="en-US" sz="3600" b="1" dirty="0">
                <a:solidFill>
                  <a:srgbClr val="FF0000"/>
                </a:solidFill>
                <a:latin typeface="Goudy Old Style" panose="02020502050305020303" pitchFamily="18" charset="0"/>
              </a:rPr>
              <a:t>does not 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get to see</a:t>
            </a:r>
            <a:r>
              <a:rPr lang="en-US" sz="3600" b="1" dirty="0">
                <a:solidFill>
                  <a:srgbClr val="FF000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0"/>
              </a:rPr>
              <a:t>the reward of those actions that it did not take.</a:t>
            </a:r>
          </a:p>
        </p:txBody>
      </p:sp>
    </p:spTree>
    <p:extLst>
      <p:ext uri="{BB962C8B-B14F-4D97-AF65-F5344CB8AC3E}">
        <p14:creationId xmlns:p14="http://schemas.microsoft.com/office/powerpoint/2010/main" val="380608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  <a:blipFill>
                <a:blip r:embed="rId5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/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  <a:blipFill>
                <a:blip r:embed="rId6"/>
                <a:stretch>
                  <a:fillRect l="-8135" t="-484444" b="-5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1B6927-B14C-4776-8E75-65BD045B8428}"/>
                  </a:ext>
                </a:extLst>
              </p:cNvPr>
              <p:cNvSpPr/>
              <p:nvPr/>
            </p:nvSpPr>
            <p:spPr>
              <a:xfrm>
                <a:off x="2718102" y="6189703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1B6927-B14C-4776-8E75-65BD045B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6189703"/>
                <a:ext cx="12288877" cy="553998"/>
              </a:xfrm>
              <a:prstGeom prst="rect">
                <a:avLst/>
              </a:prstGeom>
              <a:blipFill>
                <a:blip r:embed="rId7"/>
                <a:stretch>
                  <a:fillRect l="-8135" t="-479121" b="-52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C40097-A4EB-4C83-8380-59720EB4364A}"/>
              </a:ext>
            </a:extLst>
          </p:cNvPr>
          <p:cNvSpPr txBox="1"/>
          <p:nvPr/>
        </p:nvSpPr>
        <p:spPr>
          <a:xfrm>
            <a:off x="12035978" y="648307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Just rearranged the previous equation. </a:t>
            </a:r>
            <a:endParaRPr lang="en-US" sz="3600" dirty="0">
              <a:solidFill>
                <a:srgbClr val="0070C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26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  <a:blipFill>
                <a:blip r:embed="rId5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/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  <a:blipFill>
                <a:blip r:embed="rId6"/>
                <a:stretch>
                  <a:fillRect l="-8135" t="-484444" b="-5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1B6927-B14C-4776-8E75-65BD045B8428}"/>
                  </a:ext>
                </a:extLst>
              </p:cNvPr>
              <p:cNvSpPr/>
              <p:nvPr/>
            </p:nvSpPr>
            <p:spPr>
              <a:xfrm>
                <a:off x="2718102" y="6189703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3600" i="1" spc="-25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1B6927-B14C-4776-8E75-65BD045B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6189703"/>
                <a:ext cx="12288877" cy="553998"/>
              </a:xfrm>
              <a:prstGeom prst="rect">
                <a:avLst/>
              </a:prstGeom>
              <a:blipFill>
                <a:blip r:embed="rId7"/>
                <a:stretch>
                  <a:fillRect l="-8135" t="-479121" b="-52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375A1-4CC6-4BBD-B78A-717ACA0A631A}"/>
                  </a:ext>
                </a:extLst>
              </p:cNvPr>
              <p:cNvSpPr/>
              <p:nvPr/>
            </p:nvSpPr>
            <p:spPr>
              <a:xfrm>
                <a:off x="2819400" y="7778189"/>
                <a:ext cx="61153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3600" i="1" spc="-25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375A1-4CC6-4BBD-B78A-717ACA0A6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7778189"/>
                <a:ext cx="6115392" cy="553998"/>
              </a:xfrm>
              <a:prstGeom prst="rect">
                <a:avLst/>
              </a:prstGeom>
              <a:blipFill>
                <a:blip r:embed="rId8"/>
                <a:stretch>
                  <a:fillRect t="-94505" b="-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F0774DD-8F36-4DC5-8E65-FEC30D868DA6}"/>
              </a:ext>
            </a:extLst>
          </p:cNvPr>
          <p:cNvSpPr txBox="1"/>
          <p:nvPr/>
        </p:nvSpPr>
        <p:spPr>
          <a:xfrm>
            <a:off x="12108757" y="7189738"/>
            <a:ext cx="5932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We are basically taking expectation of </a:t>
            </a:r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this term 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with respect to this </a:t>
            </a:r>
            <a:r>
              <a:rPr lang="en-US" sz="3600" spc="-25" dirty="0">
                <a:solidFill>
                  <a:srgbClr val="00B050"/>
                </a:solidFill>
                <a:latin typeface="Goudy Old Style" panose="02020502050305020303" pitchFamily="18" charset="0"/>
              </a:rPr>
              <a:t>joint probability distribution</a:t>
            </a:r>
            <a:r>
              <a:rPr lang="en-US" sz="3600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.</a:t>
            </a:r>
            <a:endParaRPr lang="en-US" sz="3600" dirty="0">
              <a:solidFill>
                <a:srgbClr val="0070C0"/>
              </a:solidFill>
              <a:latin typeface="Goudy Old Style" panose="0202050205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81B19-EAA7-4A44-B8B5-45087577C701}"/>
                  </a:ext>
                </a:extLst>
              </p:cNvPr>
              <p:cNvSpPr txBox="1"/>
              <p:nvPr/>
            </p:nvSpPr>
            <p:spPr>
              <a:xfrm>
                <a:off x="3192822" y="8805327"/>
                <a:ext cx="740663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are the short-hand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i="1" spc="-25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d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resp.</a:t>
                </a:r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81B19-EAA7-4A44-B8B5-45087577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822" y="8805327"/>
                <a:ext cx="7406639" cy="1138773"/>
              </a:xfrm>
              <a:prstGeom prst="rect">
                <a:avLst/>
              </a:prstGeom>
              <a:blipFill>
                <a:blip r:embed="rId9"/>
                <a:stretch>
                  <a:fillRect t="-6952" r="-1235" b="-1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71FB871-88F4-4AA9-B27F-4F4E011ACB81}"/>
              </a:ext>
            </a:extLst>
          </p:cNvPr>
          <p:cNvSpPr/>
          <p:nvPr/>
        </p:nvSpPr>
        <p:spPr>
          <a:xfrm>
            <a:off x="10789920" y="6416040"/>
            <a:ext cx="2270760" cy="3631899"/>
          </a:xfrm>
          <a:custGeom>
            <a:avLst/>
            <a:gdLst>
              <a:gd name="connsiteX0" fmla="*/ 2270760 w 2270760"/>
              <a:gd name="connsiteY0" fmla="*/ 3002280 h 3631899"/>
              <a:gd name="connsiteX1" fmla="*/ 1584960 w 2270760"/>
              <a:gd name="connsiteY1" fmla="*/ 3413760 h 3631899"/>
              <a:gd name="connsiteX2" fmla="*/ 0 w 2270760"/>
              <a:gd name="connsiteY2" fmla="*/ 0 h 363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0760" h="3631899">
                <a:moveTo>
                  <a:pt x="2270760" y="3002280"/>
                </a:moveTo>
                <a:cubicBezTo>
                  <a:pt x="2117090" y="3458210"/>
                  <a:pt x="1963420" y="3914140"/>
                  <a:pt x="1584960" y="3413760"/>
                </a:cubicBezTo>
                <a:cubicBezTo>
                  <a:pt x="1206500" y="2913380"/>
                  <a:pt x="603250" y="1456690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71D6BEC-658B-49DC-BAB4-490665E10CFF}"/>
              </a:ext>
            </a:extLst>
          </p:cNvPr>
          <p:cNvSpPr/>
          <p:nvPr/>
        </p:nvSpPr>
        <p:spPr>
          <a:xfrm>
            <a:off x="3827172" y="8229600"/>
            <a:ext cx="8288628" cy="1158240"/>
          </a:xfrm>
          <a:custGeom>
            <a:avLst/>
            <a:gdLst>
              <a:gd name="connsiteX0" fmla="*/ 8288628 w 8288628"/>
              <a:gd name="connsiteY0" fmla="*/ 1158240 h 1158240"/>
              <a:gd name="connsiteX1" fmla="*/ 7938108 w 8288628"/>
              <a:gd name="connsiteY1" fmla="*/ 853440 h 1158240"/>
              <a:gd name="connsiteX2" fmla="*/ 7511388 w 8288628"/>
              <a:gd name="connsiteY2" fmla="*/ 609600 h 1158240"/>
              <a:gd name="connsiteX3" fmla="*/ 7115148 w 8288628"/>
              <a:gd name="connsiteY3" fmla="*/ 533400 h 1158240"/>
              <a:gd name="connsiteX4" fmla="*/ 5271108 w 8288628"/>
              <a:gd name="connsiteY4" fmla="*/ 518160 h 1158240"/>
              <a:gd name="connsiteX5" fmla="*/ 821028 w 8288628"/>
              <a:gd name="connsiteY5" fmla="*/ 426720 h 1158240"/>
              <a:gd name="connsiteX6" fmla="*/ 13308 w 8288628"/>
              <a:gd name="connsiteY6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8628" h="1158240">
                <a:moveTo>
                  <a:pt x="8288628" y="1158240"/>
                </a:moveTo>
                <a:cubicBezTo>
                  <a:pt x="8178138" y="1051560"/>
                  <a:pt x="8067648" y="944880"/>
                  <a:pt x="7938108" y="853440"/>
                </a:cubicBezTo>
                <a:cubicBezTo>
                  <a:pt x="7808568" y="762000"/>
                  <a:pt x="7648548" y="662940"/>
                  <a:pt x="7511388" y="609600"/>
                </a:cubicBezTo>
                <a:cubicBezTo>
                  <a:pt x="7374228" y="556260"/>
                  <a:pt x="7488528" y="548640"/>
                  <a:pt x="7115148" y="533400"/>
                </a:cubicBezTo>
                <a:cubicBezTo>
                  <a:pt x="6741768" y="518160"/>
                  <a:pt x="5271108" y="518160"/>
                  <a:pt x="5271108" y="518160"/>
                </a:cubicBezTo>
                <a:cubicBezTo>
                  <a:pt x="4222088" y="500380"/>
                  <a:pt x="1697328" y="513080"/>
                  <a:pt x="821028" y="426720"/>
                </a:cubicBezTo>
                <a:cubicBezTo>
                  <a:pt x="-55272" y="340360"/>
                  <a:pt x="-20982" y="170180"/>
                  <a:pt x="13308" y="0"/>
                </a:cubicBezTo>
              </a:path>
            </a:pathLst>
          </a:custGeom>
          <a:noFill/>
          <a:ln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C27BF9F-2F81-4FE0-94CD-94267C6293F6}"/>
              </a:ext>
            </a:extLst>
          </p:cNvPr>
          <p:cNvSpPr/>
          <p:nvPr/>
        </p:nvSpPr>
        <p:spPr>
          <a:xfrm>
            <a:off x="9113520" y="5688019"/>
            <a:ext cx="8609886" cy="2312981"/>
          </a:xfrm>
          <a:custGeom>
            <a:avLst/>
            <a:gdLst>
              <a:gd name="connsiteX0" fmla="*/ 7178040 w 8609886"/>
              <a:gd name="connsiteY0" fmla="*/ 2312981 h 2312981"/>
              <a:gd name="connsiteX1" fmla="*/ 8077200 w 8609886"/>
              <a:gd name="connsiteY1" fmla="*/ 347021 h 2312981"/>
              <a:gd name="connsiteX2" fmla="*/ 0 w 8609886"/>
              <a:gd name="connsiteY2" fmla="*/ 11741 h 231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09886" h="2312981">
                <a:moveTo>
                  <a:pt x="7178040" y="2312981"/>
                </a:moveTo>
                <a:cubicBezTo>
                  <a:pt x="8225790" y="1521771"/>
                  <a:pt x="9273540" y="730561"/>
                  <a:pt x="8077200" y="347021"/>
                </a:cubicBezTo>
                <a:cubicBezTo>
                  <a:pt x="6880860" y="-36519"/>
                  <a:pt x="3440430" y="-12389"/>
                  <a:pt x="0" y="11741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54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pc="-25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92" y="2989302"/>
                <a:ext cx="11424025" cy="553998"/>
              </a:xfrm>
              <a:prstGeom prst="rect">
                <a:avLst/>
              </a:prstGeom>
              <a:blipFill>
                <a:blip r:embed="rId5"/>
                <a:stretch>
                  <a:fillRect t="-480220" b="-5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/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86660D-E402-4837-BB88-790D5B7EF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4563117"/>
                <a:ext cx="12288877" cy="553998"/>
              </a:xfrm>
              <a:prstGeom prst="rect">
                <a:avLst/>
              </a:prstGeom>
              <a:blipFill>
                <a:blip r:embed="rId6"/>
                <a:stretch>
                  <a:fillRect l="-8135" t="-484444" b="-5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1B6927-B14C-4776-8E75-65BD045B8428}"/>
                  </a:ext>
                </a:extLst>
              </p:cNvPr>
              <p:cNvSpPr/>
              <p:nvPr/>
            </p:nvSpPr>
            <p:spPr>
              <a:xfrm>
                <a:off x="2718102" y="6189703"/>
                <a:ext cx="1228887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spc="-25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600" i="1" spc="-2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3600" i="1" spc="-25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 spc="-25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 spc="-25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3600" i="1" spc="-25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 spc="-25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 spc="-25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600" i="1" spc="-25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 spc="-25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𝒞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1B6927-B14C-4776-8E75-65BD045B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02" y="6189703"/>
                <a:ext cx="12288877" cy="553998"/>
              </a:xfrm>
              <a:prstGeom prst="rect">
                <a:avLst/>
              </a:prstGeom>
              <a:blipFill>
                <a:blip r:embed="rId7"/>
                <a:stretch>
                  <a:fillRect l="-8135" t="-479121" b="-52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375A1-4CC6-4BBD-B78A-717ACA0A631A}"/>
                  </a:ext>
                </a:extLst>
              </p:cNvPr>
              <p:cNvSpPr/>
              <p:nvPr/>
            </p:nvSpPr>
            <p:spPr>
              <a:xfrm>
                <a:off x="2819400" y="7778189"/>
                <a:ext cx="61153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3600" i="1" spc="-25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2375A1-4CC6-4BBD-B78A-717ACA0A6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7778189"/>
                <a:ext cx="6115392" cy="553998"/>
              </a:xfrm>
              <a:prstGeom prst="rect">
                <a:avLst/>
              </a:prstGeom>
              <a:blipFill>
                <a:blip r:embed="rId8"/>
                <a:stretch>
                  <a:fillRect t="-94505" b="-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ADAD24-F567-4B34-8BF3-954A1B2D3282}"/>
              </a:ext>
            </a:extLst>
          </p:cNvPr>
          <p:cNvSpPr txBox="1"/>
          <p:nvPr/>
        </p:nvSpPr>
        <p:spPr>
          <a:xfrm>
            <a:off x="10724903" y="8314863"/>
            <a:ext cx="6334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5" dirty="0">
                <a:solidFill>
                  <a:srgbClr val="FF0000"/>
                </a:solidFill>
                <a:latin typeface="Goudy Old Style" panose="02020502050305020303" pitchFamily="18" charset="0"/>
              </a:rPr>
              <a:t>To simplify, we will simply keep the last equation in the next slide.</a:t>
            </a:r>
            <a:endParaRPr lang="en-US" sz="3600" dirty="0">
              <a:solidFill>
                <a:srgbClr val="FF000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4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  <a:blipFill>
                <a:blip r:embed="rId5"/>
                <a:stretch>
                  <a:fillRect t="-94505" b="-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/>
              <p:nvPr/>
            </p:nvSpPr>
            <p:spPr>
              <a:xfrm>
                <a:off x="2971800" y="4701691"/>
                <a:ext cx="68714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01691"/>
                <a:ext cx="6871432" cy="553998"/>
              </a:xfrm>
              <a:prstGeom prst="rect">
                <a:avLst/>
              </a:prstGeom>
              <a:blipFill>
                <a:blip r:embed="rId6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780AC1-CB2A-4093-9F92-E4049CEB0209}"/>
                  </a:ext>
                </a:extLst>
              </p:cNvPr>
              <p:cNvSpPr txBox="1"/>
              <p:nvPr/>
            </p:nvSpPr>
            <p:spPr>
              <a:xfrm>
                <a:off x="4951709" y="5668761"/>
                <a:ext cx="7406639" cy="316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Because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; simple application of chain rule of differentiation. The more involved derivation for partial differentiation is your homework.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780AC1-CB2A-4093-9F92-E4049CEB0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9" y="5668761"/>
                <a:ext cx="7406639" cy="3168753"/>
              </a:xfrm>
              <a:prstGeom prst="rect">
                <a:avLst/>
              </a:prstGeom>
              <a:blipFill>
                <a:blip r:embed="rId7"/>
                <a:stretch>
                  <a:fillRect l="-2469" b="-6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1BB9A11-7A89-4A20-A5AA-2061ACFB452C}"/>
              </a:ext>
            </a:extLst>
          </p:cNvPr>
          <p:cNvSpPr txBox="1"/>
          <p:nvPr/>
        </p:nvSpPr>
        <p:spPr>
          <a:xfrm>
            <a:off x="6142645" y="3922841"/>
            <a:ext cx="740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log is the natural logarithm.</a:t>
            </a:r>
          </a:p>
        </p:txBody>
      </p:sp>
    </p:spTree>
    <p:extLst>
      <p:ext uri="{BB962C8B-B14F-4D97-AF65-F5344CB8AC3E}">
        <p14:creationId xmlns:p14="http://schemas.microsoft.com/office/powerpoint/2010/main" val="3923382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  <a:blipFill>
                <a:blip r:embed="rId5"/>
                <a:stretch>
                  <a:fillRect t="-94505" b="-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/>
              <p:nvPr/>
            </p:nvSpPr>
            <p:spPr>
              <a:xfrm>
                <a:off x="2971800" y="4701691"/>
                <a:ext cx="6871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01691"/>
                <a:ext cx="6871433" cy="553998"/>
              </a:xfrm>
              <a:prstGeom prst="rect">
                <a:avLst/>
              </a:prstGeom>
              <a:blipFill>
                <a:blip r:embed="rId6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/>
              <p:nvPr/>
            </p:nvSpPr>
            <p:spPr>
              <a:xfrm>
                <a:off x="2971800" y="6116492"/>
                <a:ext cx="6871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116492"/>
                <a:ext cx="6871433" cy="553998"/>
              </a:xfrm>
              <a:prstGeom prst="rect">
                <a:avLst/>
              </a:prstGeom>
              <a:blipFill>
                <a:blip r:embed="rId7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F8AD1B9-F923-436A-A988-E47AF87EAFCB}"/>
              </a:ext>
            </a:extLst>
          </p:cNvPr>
          <p:cNvSpPr txBox="1"/>
          <p:nvPr/>
        </p:nvSpPr>
        <p:spPr>
          <a:xfrm>
            <a:off x="16950303" y="598606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ACA48D-9539-4799-B948-B685A7441B4E}"/>
              </a:ext>
            </a:extLst>
          </p:cNvPr>
          <p:cNvSpPr txBox="1"/>
          <p:nvPr/>
        </p:nvSpPr>
        <p:spPr>
          <a:xfrm>
            <a:off x="3581401" y="7208127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Just moved the gradient outside.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19C634-1154-46FA-92B6-F1B7CC1EA1BA}"/>
              </a:ext>
            </a:extLst>
          </p:cNvPr>
          <p:cNvCxnSpPr>
            <a:cxnSpLocks/>
          </p:cNvCxnSpPr>
          <p:nvPr/>
        </p:nvCxnSpPr>
        <p:spPr>
          <a:xfrm flipH="1" flipV="1">
            <a:off x="3886201" y="6632391"/>
            <a:ext cx="304799" cy="72090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4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can’t directly calculate the RHS of (P.4) because we don’t know the probability mass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b="0" i="1" spc="-2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However we can get an empirical estimate of the RHS of (P.4) by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sampling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 from the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distributions</a:t>
                </a:r>
                <a:r>
                  <a:rPr lang="en-US" sz="3600" b="1" spc="-25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(distribution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(distribution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), and finally the policy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  <a:blipFill>
                <a:blip r:embed="rId5"/>
                <a:stretch>
                  <a:fillRect t="-94505" b="-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/>
              <p:nvPr/>
            </p:nvSpPr>
            <p:spPr>
              <a:xfrm>
                <a:off x="2971800" y="4701691"/>
                <a:ext cx="6871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01691"/>
                <a:ext cx="6871433" cy="553998"/>
              </a:xfrm>
              <a:prstGeom prst="rect">
                <a:avLst/>
              </a:prstGeom>
              <a:blipFill>
                <a:blip r:embed="rId6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/>
              <p:nvPr/>
            </p:nvSpPr>
            <p:spPr>
              <a:xfrm>
                <a:off x="2971800" y="6116492"/>
                <a:ext cx="6871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116492"/>
                <a:ext cx="6871433" cy="553998"/>
              </a:xfrm>
              <a:prstGeom prst="rect">
                <a:avLst/>
              </a:prstGeom>
              <a:blipFill>
                <a:blip r:embed="rId7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E2EE960-FF3D-47C9-BCA6-77CEEACDA64B}"/>
              </a:ext>
            </a:extLst>
          </p:cNvPr>
          <p:cNvSpPr txBox="1"/>
          <p:nvPr/>
        </p:nvSpPr>
        <p:spPr>
          <a:xfrm>
            <a:off x="16950303" y="598606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(P.4)</a:t>
            </a:r>
          </a:p>
        </p:txBody>
      </p:sp>
    </p:spTree>
    <p:extLst>
      <p:ext uri="{BB962C8B-B14F-4D97-AF65-F5344CB8AC3E}">
        <p14:creationId xmlns:p14="http://schemas.microsoft.com/office/powerpoint/2010/main" val="22564262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There are two steps: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1: Generating the samples.</a:t>
                </a: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457200" lvl="1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2: 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/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5BA3D64-B806-463B-B17C-139E9D8B8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009891"/>
                <a:ext cx="7404719" cy="553998"/>
              </a:xfrm>
              <a:prstGeom prst="rect">
                <a:avLst/>
              </a:prstGeom>
              <a:blipFill>
                <a:blip r:embed="rId5"/>
                <a:stretch>
                  <a:fillRect t="-94505" b="-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/>
              <p:nvPr/>
            </p:nvSpPr>
            <p:spPr>
              <a:xfrm>
                <a:off x="2971800" y="4701691"/>
                <a:ext cx="6871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1C8BBA-58CE-49A8-9737-51DB08D9B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701691"/>
                <a:ext cx="6871433" cy="553998"/>
              </a:xfrm>
              <a:prstGeom prst="rect">
                <a:avLst/>
              </a:prstGeom>
              <a:blipFill>
                <a:blip r:embed="rId6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/>
              <p:nvPr/>
            </p:nvSpPr>
            <p:spPr>
              <a:xfrm>
                <a:off x="2971800" y="6116492"/>
                <a:ext cx="6871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116492"/>
                <a:ext cx="6871433" cy="553998"/>
              </a:xfrm>
              <a:prstGeom prst="rect">
                <a:avLst/>
              </a:prstGeom>
              <a:blipFill>
                <a:blip r:embed="rId7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449DBF-A988-44BD-9445-00D20AFCE457}"/>
              </a:ext>
            </a:extLst>
          </p:cNvPr>
          <p:cNvSpPr txBox="1"/>
          <p:nvPr/>
        </p:nvSpPr>
        <p:spPr>
          <a:xfrm>
            <a:off x="16950303" y="598606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(P.4)</a:t>
            </a:r>
          </a:p>
        </p:txBody>
      </p:sp>
    </p:spTree>
    <p:extLst>
      <p:ext uri="{BB962C8B-B14F-4D97-AF65-F5344CB8AC3E}">
        <p14:creationId xmlns:p14="http://schemas.microsoft.com/office/powerpoint/2010/main" val="1243266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Generating the samples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do the following three steps for every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1: Generate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by 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2: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sample from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get the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3: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generate 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835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Generating the samples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do the following three steps for every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1: Generate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by 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2: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sample from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get the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3: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generate 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2ADCD6-4399-4687-8C31-E7D3BF5D5447}"/>
              </a:ext>
            </a:extLst>
          </p:cNvPr>
          <p:cNvSpPr/>
          <p:nvPr/>
        </p:nvSpPr>
        <p:spPr>
          <a:xfrm>
            <a:off x="2819400" y="4229100"/>
            <a:ext cx="754380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24BC1D9-18F4-4805-A433-63C15578766F}"/>
              </a:ext>
            </a:extLst>
          </p:cNvPr>
          <p:cNvSpPr/>
          <p:nvPr/>
        </p:nvSpPr>
        <p:spPr>
          <a:xfrm>
            <a:off x="2804160" y="6123237"/>
            <a:ext cx="1228344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73A543-38DC-4647-8A0B-7B9DBF7C8644}"/>
                  </a:ext>
                </a:extLst>
              </p:cNvPr>
              <p:cNvSpPr txBox="1"/>
              <p:nvPr/>
            </p:nvSpPr>
            <p:spPr>
              <a:xfrm>
                <a:off x="685800" y="7062170"/>
                <a:ext cx="17297399" cy="291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One might ask that in order to sample from the distributions in Steps 1 and 3 we have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 But, in learning,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are not known. So how are we sampling?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If the agent is interacting with a </a:t>
                </a:r>
                <a:r>
                  <a:rPr lang="en-US" sz="36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real environment</a:t>
                </a:r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, there is NO sampling.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are generated by the environment and probability distribution that governs the generation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respectively. The agent 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73A543-38DC-4647-8A0B-7B9DBF7C8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7062170"/>
                <a:ext cx="17297399" cy="2911053"/>
              </a:xfrm>
              <a:prstGeom prst="rect">
                <a:avLst/>
              </a:prstGeom>
              <a:blipFill>
                <a:blip r:embed="rId5"/>
                <a:stretch>
                  <a:fillRect l="-1093" t="-3138" r="-1657" b="-6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52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Generating the samples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We do the following three steps for every time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1: Generate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by 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2: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sample from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get the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latin typeface="Goudy Old Style" panose="02020502050305020303" pitchFamily="18" charset="0"/>
                  </a:rPr>
                  <a:t>     Step 3: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,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to generate 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2ADCD6-4399-4687-8C31-E7D3BF5D5447}"/>
              </a:ext>
            </a:extLst>
          </p:cNvPr>
          <p:cNvSpPr/>
          <p:nvPr/>
        </p:nvSpPr>
        <p:spPr>
          <a:xfrm>
            <a:off x="2819400" y="4229100"/>
            <a:ext cx="754380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24BC1D9-18F4-4805-A433-63C15578766F}"/>
              </a:ext>
            </a:extLst>
          </p:cNvPr>
          <p:cNvSpPr/>
          <p:nvPr/>
        </p:nvSpPr>
        <p:spPr>
          <a:xfrm>
            <a:off x="2804160" y="6123237"/>
            <a:ext cx="1228344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C7AA48-0D56-47E5-8F1C-ABD3FCFA5D7F}"/>
                  </a:ext>
                </a:extLst>
              </p:cNvPr>
              <p:cNvSpPr txBox="1"/>
              <p:nvPr/>
            </p:nvSpPr>
            <p:spPr>
              <a:xfrm>
                <a:off x="609600" y="7062170"/>
                <a:ext cx="17544313" cy="2935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One might ask that in order to sample from the distributions in Steps 1 and 3 we have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spc="-25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 But, in learning,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are not known. So how are we sampling?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If the agent is interacting with a </a:t>
                </a:r>
                <a:r>
                  <a:rPr lang="en-US" sz="36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simulated environment</a:t>
                </a:r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dirty="0"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i="1" spc="-2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are assumed to be known in order to generate the samples. However, </a:t>
                </a:r>
                <a:r>
                  <a:rPr lang="en-US" sz="36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we are NOT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𝓒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600" b="1" i="1" spc="-25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in order to design our policy</a:t>
                </a:r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 So, basically the simulated environment is a </a:t>
                </a:r>
                <a:r>
                  <a:rPr lang="en-US" sz="36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proxy</a:t>
                </a:r>
                <a:r>
                  <a:rPr lang="en-US" sz="36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for the real one.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C7AA48-0D56-47E5-8F1C-ABD3FCFA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7062170"/>
                <a:ext cx="17544313" cy="2935419"/>
              </a:xfrm>
              <a:prstGeom prst="rect">
                <a:avLst/>
              </a:prstGeom>
              <a:blipFill>
                <a:blip r:embed="rId5"/>
                <a:stretch>
                  <a:fillRect l="-1042" t="-3112" r="-556" b="-6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84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/>
              <p:nvPr/>
            </p:nvSpPr>
            <p:spPr>
              <a:xfrm>
                <a:off x="8915400" y="1469982"/>
                <a:ext cx="9126625" cy="8774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Contextual Bandit setup is as follows: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571500" lvl="0" indent="-57150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In time slot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1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</a:t>
                </a:r>
                <a:r>
                  <a:rPr lang="en-US" sz="3600" b="1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</a:t>
                </a: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environment samples a context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pc="-2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2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observes the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3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decides its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</a:t>
                </a:r>
                <a:r>
                  <a:rPr lang="en-US" sz="3600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Step 4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 The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       that is generated by the environment.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The goal of the agent is to maximize the expected total reward,</a:t>
                </a: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742950" indent="-742950"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5A578377-FC0B-4D12-95F3-6BC61301B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469982"/>
                <a:ext cx="9126625" cy="8774453"/>
              </a:xfrm>
              <a:prstGeom prst="rect">
                <a:avLst/>
              </a:prstGeom>
              <a:blipFill>
                <a:blip r:embed="rId4"/>
                <a:stretch>
                  <a:fillRect l="-3073" t="-2639" b="-2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18" name="Picture 4" descr="Jack Sparrow´s Black Pearl 3d model">
            <a:extLst>
              <a:ext uri="{FF2B5EF4-FFF2-40B4-BE49-F238E27FC236}">
                <a16:creationId xmlns:a16="http://schemas.microsoft.com/office/drawing/2014/main" id="{B13AB093-49A4-4064-8BEA-095765CA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68585"/>
            <a:ext cx="2590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ack Sparrow | Disney Heroes: Battle Mode Wiki | Fandom">
            <a:extLst>
              <a:ext uri="{FF2B5EF4-FFF2-40B4-BE49-F238E27FC236}">
                <a16:creationId xmlns:a16="http://schemas.microsoft.com/office/drawing/2014/main" id="{EC62641F-28A3-4051-B1E5-BB755F5D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09238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9C6BF4-BF9D-4245-9FBB-2A70ECA1240B}"/>
              </a:ext>
            </a:extLst>
          </p:cNvPr>
          <p:cNvSpPr/>
          <p:nvPr/>
        </p:nvSpPr>
        <p:spPr>
          <a:xfrm>
            <a:off x="419100" y="43209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6D4313-44FA-4C06-B84F-03DFC8A1E88E}"/>
              </a:ext>
            </a:extLst>
          </p:cNvPr>
          <p:cNvSpPr/>
          <p:nvPr/>
        </p:nvSpPr>
        <p:spPr>
          <a:xfrm>
            <a:off x="5410200" y="4168585"/>
            <a:ext cx="2590800" cy="2362200"/>
          </a:xfrm>
          <a:prstGeom prst="roundRect">
            <a:avLst>
              <a:gd name="adj" fmla="val 89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46A9A-D5D6-4927-A1AA-5B34249599D1}"/>
              </a:ext>
            </a:extLst>
          </p:cNvPr>
          <p:cNvSpPr txBox="1"/>
          <p:nvPr/>
        </p:nvSpPr>
        <p:spPr>
          <a:xfrm>
            <a:off x="947463" y="3612192"/>
            <a:ext cx="1534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4F-A7EB-478E-B561-42A3A55D620E}"/>
              </a:ext>
            </a:extLst>
          </p:cNvPr>
          <p:cNvSpPr txBox="1"/>
          <p:nvPr/>
        </p:nvSpPr>
        <p:spPr>
          <a:xfrm>
            <a:off x="5142351" y="3482785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Environment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285666E-F031-4701-87C2-8AA21A6CA622}"/>
              </a:ext>
            </a:extLst>
          </p:cNvPr>
          <p:cNvSpPr/>
          <p:nvPr/>
        </p:nvSpPr>
        <p:spPr>
          <a:xfrm rot="10800000">
            <a:off x="1683446" y="2514716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301003-94C5-41DB-AE42-D462478A4A58}"/>
              </a:ext>
            </a:extLst>
          </p:cNvPr>
          <p:cNvCxnSpPr>
            <a:cxnSpLocks/>
          </p:cNvCxnSpPr>
          <p:nvPr/>
        </p:nvCxnSpPr>
        <p:spPr>
          <a:xfrm flipH="1">
            <a:off x="3046135" y="5502085"/>
            <a:ext cx="224286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/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4B2573-567C-4E90-9492-4D16F5DF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94" y="2408521"/>
                <a:ext cx="77630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/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6B27FA-F019-4003-ADB1-333E094A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60" y="5314212"/>
                <a:ext cx="67826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B4C47C5-1BFE-4B08-A7F9-8F17D5A268FD}"/>
              </a:ext>
            </a:extLst>
          </p:cNvPr>
          <p:cNvSpPr/>
          <p:nvPr/>
        </p:nvSpPr>
        <p:spPr>
          <a:xfrm>
            <a:off x="1737360" y="6660325"/>
            <a:ext cx="4968240" cy="1356972"/>
          </a:xfrm>
          <a:custGeom>
            <a:avLst/>
            <a:gdLst>
              <a:gd name="connsiteX0" fmla="*/ 4968240 w 4968240"/>
              <a:gd name="connsiteY0" fmla="*/ 0 h 1356972"/>
              <a:gd name="connsiteX1" fmla="*/ 2377440 w 4968240"/>
              <a:gd name="connsiteY1" fmla="*/ 1356360 h 1356972"/>
              <a:gd name="connsiteX2" fmla="*/ 0 w 4968240"/>
              <a:gd name="connsiteY2" fmla="*/ 137160 h 135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1356972">
                <a:moveTo>
                  <a:pt x="4968240" y="0"/>
                </a:moveTo>
                <a:cubicBezTo>
                  <a:pt x="4086860" y="666750"/>
                  <a:pt x="3205480" y="1333500"/>
                  <a:pt x="2377440" y="1356360"/>
                </a:cubicBezTo>
                <a:cubicBezTo>
                  <a:pt x="1549400" y="1379220"/>
                  <a:pt x="774700" y="758190"/>
                  <a:pt x="0" y="13716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/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246281-D7EA-40C7-A269-40F27011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326" y="7322980"/>
                <a:ext cx="758477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38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/>
              <p:nvPr/>
            </p:nvSpPr>
            <p:spPr>
              <a:xfrm>
                <a:off x="3505200" y="3522702"/>
                <a:ext cx="832118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522702"/>
                <a:ext cx="8321189" cy="553998"/>
              </a:xfrm>
              <a:prstGeom prst="rect">
                <a:avLst/>
              </a:prstGeom>
              <a:blipFill>
                <a:blip r:embed="rId5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F8AD1B9-F923-436A-A988-E47AF87EAFCB}"/>
              </a:ext>
            </a:extLst>
          </p:cNvPr>
          <p:cNvSpPr txBox="1"/>
          <p:nvPr/>
        </p:nvSpPr>
        <p:spPr>
          <a:xfrm>
            <a:off x="16965543" y="3425041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5305626"/>
                <a:ext cx="67952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5305626"/>
                <a:ext cx="6795258" cy="553998"/>
              </a:xfrm>
              <a:prstGeom prst="rect">
                <a:avLst/>
              </a:prstGeom>
              <a:blipFill>
                <a:blip r:embed="rId6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4936294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797B95-5E70-4123-BB9B-CB9DF04C9A07}"/>
                  </a:ext>
                </a:extLst>
              </p:cNvPr>
              <p:cNvSpPr txBox="1"/>
              <p:nvPr/>
            </p:nvSpPr>
            <p:spPr>
              <a:xfrm>
                <a:off x="6803125" y="6260881"/>
                <a:ext cx="80558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are obtained by sampling.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en-US" sz="3600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We are sampling over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samples.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797B95-5E70-4123-BB9B-CB9DF04C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125" y="6260881"/>
                <a:ext cx="8055875" cy="1754326"/>
              </a:xfrm>
              <a:prstGeom prst="rect">
                <a:avLst/>
              </a:prstGeom>
              <a:blipFill>
                <a:blip r:embed="rId7"/>
                <a:stretch>
                  <a:fillRect l="-2042" t="-5208" r="-378" b="-1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2E524CD6-1DFA-4BC5-BF60-04284C45C808}"/>
              </a:ext>
            </a:extLst>
          </p:cNvPr>
          <p:cNvSpPr/>
          <p:nvPr/>
        </p:nvSpPr>
        <p:spPr>
          <a:xfrm>
            <a:off x="7367458" y="4940076"/>
            <a:ext cx="533399" cy="69552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37CAED-4ABF-4CA9-98B2-C6241E60B1A6}"/>
              </a:ext>
            </a:extLst>
          </p:cNvPr>
          <p:cNvSpPr/>
          <p:nvPr/>
        </p:nvSpPr>
        <p:spPr>
          <a:xfrm>
            <a:off x="10186857" y="4957777"/>
            <a:ext cx="533400" cy="69552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4E06C1-43C9-4CD8-BFE3-4C3A83F63592}"/>
              </a:ext>
            </a:extLst>
          </p:cNvPr>
          <p:cNvSpPr/>
          <p:nvPr/>
        </p:nvSpPr>
        <p:spPr>
          <a:xfrm>
            <a:off x="9196257" y="4928674"/>
            <a:ext cx="533400" cy="69552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6817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Recall from the discussion in the beginning of policy gradient. The policy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can be the output of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Deep Learning model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designed for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classification problem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Let,</a:t>
                </a: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3600" b="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/>
              <p:nvPr/>
            </p:nvSpPr>
            <p:spPr>
              <a:xfrm>
                <a:off x="3505200" y="3522702"/>
                <a:ext cx="832118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12845-F66F-43D8-AD2A-F8C868D3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522702"/>
                <a:ext cx="8321189" cy="553998"/>
              </a:xfrm>
              <a:prstGeom prst="rect">
                <a:avLst/>
              </a:prstGeom>
              <a:blipFill>
                <a:blip r:embed="rId5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F8AD1B9-F923-436A-A988-E47AF87EAFCB}"/>
              </a:ext>
            </a:extLst>
          </p:cNvPr>
          <p:cNvSpPr txBox="1"/>
          <p:nvPr/>
        </p:nvSpPr>
        <p:spPr>
          <a:xfrm>
            <a:off x="16965543" y="3425041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5305626"/>
                <a:ext cx="67952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5305626"/>
                <a:ext cx="6795258" cy="553998"/>
              </a:xfrm>
              <a:prstGeom prst="rect">
                <a:avLst/>
              </a:prstGeom>
              <a:blipFill>
                <a:blip r:embed="rId6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4936294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21A5AB-1E44-4A69-AEB5-DDCF41D7A17D}"/>
                  </a:ext>
                </a:extLst>
              </p:cNvPr>
              <p:cNvSpPr txBox="1"/>
              <p:nvPr/>
            </p:nvSpPr>
            <p:spPr>
              <a:xfrm>
                <a:off x="2483152" y="8321369"/>
                <a:ext cx="14910358" cy="130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i="1" spc="-25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600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means 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spc="-25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also dependent on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but I am not writing that for simplicity.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21A5AB-1E44-4A69-AEB5-DDCF41D7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152" y="8321369"/>
                <a:ext cx="14910358" cy="1301382"/>
              </a:xfrm>
              <a:prstGeom prst="rect">
                <a:avLst/>
              </a:prstGeom>
              <a:blipFill>
                <a:blip r:embed="rId7"/>
                <a:stretch>
                  <a:fillRect t="-7477" b="-1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55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Recall from the discussion in the beginning of policy gradient. The policy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can be the output of a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Deep Learning model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designed for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classification problem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 Now the summation of (P.5) can be re-written as,</a:t>
                </a:r>
              </a:p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b="-3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28C9E6-A4AC-4A67-99A5-EB89407FE13E}"/>
                  </a:ext>
                </a:extLst>
              </p:cNvPr>
              <p:cNvSpPr/>
              <p:nvPr/>
            </p:nvSpPr>
            <p:spPr>
              <a:xfrm>
                <a:off x="6244662" y="7629179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28C9E6-A4AC-4A67-99A5-EB89407F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62" y="7629179"/>
                <a:ext cx="4496103" cy="1650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04C22E-18E1-446D-8E29-90B25E1683E5}"/>
                  </a:ext>
                </a:extLst>
              </p:cNvPr>
              <p:cNvSpPr txBox="1"/>
              <p:nvPr/>
            </p:nvSpPr>
            <p:spPr>
              <a:xfrm>
                <a:off x="10896600" y="7854047"/>
                <a:ext cx="45150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In the next slide we will 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600" b="0" i="1" spc="-2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FF0000"/>
                    </a:solidFill>
                    <a:latin typeface="Goudy Old Style" panose="02020502050305020303" pitchFamily="18" charset="0"/>
                  </a:rPr>
                  <a:t> in (P.5).</a:t>
                </a:r>
                <a:endParaRPr lang="en-US" sz="3600" dirty="0">
                  <a:solidFill>
                    <a:srgbClr val="FF0000"/>
                  </a:solidFill>
                  <a:latin typeface="Goudy Old Style" panose="02020502050305020303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04C22E-18E1-446D-8E29-90B25E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600" y="7854047"/>
                <a:ext cx="4515097" cy="1200329"/>
              </a:xfrm>
              <a:prstGeom prst="rect">
                <a:avLst/>
              </a:prstGeom>
              <a:blipFill>
                <a:blip r:embed="rId6"/>
                <a:stretch>
                  <a:fillRect l="-4189" t="-7614" r="-3378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7BFD55-5593-4EA8-89C9-D4B26D253CE2}"/>
                  </a:ext>
                </a:extLst>
              </p:cNvPr>
              <p:cNvSpPr/>
              <p:nvPr/>
            </p:nvSpPr>
            <p:spPr>
              <a:xfrm>
                <a:off x="3505200" y="3522702"/>
                <a:ext cx="832118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 spc="-2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7BFD55-5593-4EA8-89C9-D4B26D253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522702"/>
                <a:ext cx="8321189" cy="553998"/>
              </a:xfrm>
              <a:prstGeom prst="rect">
                <a:avLst/>
              </a:prstGeom>
              <a:blipFill>
                <a:blip r:embed="rId7"/>
                <a:stretch>
                  <a:fillRect t="-7692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4BD99DD-F417-4372-8716-67754D269436}"/>
              </a:ext>
            </a:extLst>
          </p:cNvPr>
          <p:cNvSpPr txBox="1"/>
          <p:nvPr/>
        </p:nvSpPr>
        <p:spPr>
          <a:xfrm>
            <a:off x="16965543" y="3425041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A431F77-47D6-48E3-B121-2E5C493A34C3}"/>
                  </a:ext>
                </a:extLst>
              </p:cNvPr>
              <p:cNvSpPr/>
              <p:nvPr/>
            </p:nvSpPr>
            <p:spPr>
              <a:xfrm>
                <a:off x="4868342" y="5305626"/>
                <a:ext cx="67952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b="0" i="1" spc="-25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A431F77-47D6-48E3-B121-2E5C493A3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5305626"/>
                <a:ext cx="6795258" cy="553998"/>
              </a:xfrm>
              <a:prstGeom prst="rect">
                <a:avLst/>
              </a:prstGeom>
              <a:blipFill>
                <a:blip r:embed="rId8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6C42DAD-7438-433E-AB86-8CF81000DC77}"/>
              </a:ext>
            </a:extLst>
          </p:cNvPr>
          <p:cNvSpPr txBox="1"/>
          <p:nvPr/>
        </p:nvSpPr>
        <p:spPr>
          <a:xfrm>
            <a:off x="16907656" y="4936294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</p:spTree>
    <p:extLst>
      <p:ext uri="{BB962C8B-B14F-4D97-AF65-F5344CB8AC3E}">
        <p14:creationId xmlns:p14="http://schemas.microsoft.com/office/powerpoint/2010/main" val="3765677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  <a:blipFill>
                <a:blip r:embed="rId5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368677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/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/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where,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  <a:blipFill>
                <a:blip r:embed="rId7"/>
                <a:stretch>
                  <a:fillRect t="-34066" r="-3565" b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D80E9E-28E5-4CD6-8DCC-DFFDAD2A522F}"/>
              </a:ext>
            </a:extLst>
          </p:cNvPr>
          <p:cNvSpPr txBox="1"/>
          <p:nvPr/>
        </p:nvSpPr>
        <p:spPr>
          <a:xfrm>
            <a:off x="16878713" y="493198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691CF-793C-4264-8B92-B545F057F25A}"/>
              </a:ext>
            </a:extLst>
          </p:cNvPr>
          <p:cNvSpPr txBox="1"/>
          <p:nvPr/>
        </p:nvSpPr>
        <p:spPr>
          <a:xfrm>
            <a:off x="16907656" y="5953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(P.7)</a:t>
            </a:r>
          </a:p>
        </p:txBody>
      </p:sp>
    </p:spTree>
    <p:extLst>
      <p:ext uri="{BB962C8B-B14F-4D97-AF65-F5344CB8AC3E}">
        <p14:creationId xmlns:p14="http://schemas.microsoft.com/office/powerpoint/2010/main" val="3342178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Recall the </a:t>
                </a:r>
                <a:r>
                  <a:rPr lang="en-US" sz="3600" b="1" spc="-25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cross-entropy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loss function used for classification problem,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true class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spc="-25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is the predicted class.</a:t>
                </a: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 b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  <a:blipFill>
                <a:blip r:embed="rId5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368677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/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/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where,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  <a:blipFill>
                <a:blip r:embed="rId7"/>
                <a:stretch>
                  <a:fillRect t="-34066" r="-3565" b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D80E9E-28E5-4CD6-8DCC-DFFDAD2A522F}"/>
              </a:ext>
            </a:extLst>
          </p:cNvPr>
          <p:cNvSpPr txBox="1"/>
          <p:nvPr/>
        </p:nvSpPr>
        <p:spPr>
          <a:xfrm>
            <a:off x="16878713" y="493198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691CF-793C-4264-8B92-B545F057F25A}"/>
              </a:ext>
            </a:extLst>
          </p:cNvPr>
          <p:cNvSpPr txBox="1"/>
          <p:nvPr/>
        </p:nvSpPr>
        <p:spPr>
          <a:xfrm>
            <a:off x="16907656" y="5953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(P.7)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22E36F-5F66-418D-B0C1-6B76C0B85CA7}"/>
              </a:ext>
            </a:extLst>
          </p:cNvPr>
          <p:cNvSpPr txBox="1"/>
          <p:nvPr/>
        </p:nvSpPr>
        <p:spPr>
          <a:xfrm>
            <a:off x="10439400" y="7608280"/>
            <a:ext cx="7362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Goudy Old Style" panose="02020502050305020303" pitchFamily="18" charset="0"/>
              </a:rPr>
              <a:t>The conventional cross entropy function has summation over all class. But it melts down this expression. 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F17980D-9DCF-4D22-9AFD-B86F373DC2CB}"/>
              </a:ext>
            </a:extLst>
          </p:cNvPr>
          <p:cNvSpPr/>
          <p:nvPr/>
        </p:nvSpPr>
        <p:spPr>
          <a:xfrm>
            <a:off x="5135880" y="8915400"/>
            <a:ext cx="7071360" cy="474937"/>
          </a:xfrm>
          <a:custGeom>
            <a:avLst/>
            <a:gdLst>
              <a:gd name="connsiteX0" fmla="*/ 7071360 w 7071360"/>
              <a:gd name="connsiteY0" fmla="*/ 152400 h 474937"/>
              <a:gd name="connsiteX1" fmla="*/ 4663440 w 7071360"/>
              <a:gd name="connsiteY1" fmla="*/ 472440 h 474937"/>
              <a:gd name="connsiteX2" fmla="*/ 0 w 7071360"/>
              <a:gd name="connsiteY2" fmla="*/ 0 h 47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1360" h="474937">
                <a:moveTo>
                  <a:pt x="7071360" y="152400"/>
                </a:moveTo>
                <a:cubicBezTo>
                  <a:pt x="6456680" y="325120"/>
                  <a:pt x="5842000" y="497840"/>
                  <a:pt x="4663440" y="472440"/>
                </a:cubicBezTo>
                <a:cubicBezTo>
                  <a:pt x="3484880" y="447040"/>
                  <a:pt x="1742440" y="223520"/>
                  <a:pt x="0" y="0"/>
                </a:cubicBezTo>
              </a:path>
            </a:pathLst>
          </a:custGeom>
          <a:noFill/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3B8BC6-B652-49FD-97F4-3A9E36527F0F}"/>
                  </a:ext>
                </a:extLst>
              </p:cNvPr>
              <p:cNvSpPr/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3B8BC6-B652-49FD-97F4-3A9E36527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605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  <a:blipFill>
                <a:blip r:embed="rId5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368677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/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/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where,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  <a:blipFill>
                <a:blip r:embed="rId7"/>
                <a:stretch>
                  <a:fillRect t="-34066" r="-3565" b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D80E9E-28E5-4CD6-8DCC-DFFDAD2A522F}"/>
              </a:ext>
            </a:extLst>
          </p:cNvPr>
          <p:cNvSpPr txBox="1"/>
          <p:nvPr/>
        </p:nvSpPr>
        <p:spPr>
          <a:xfrm>
            <a:off x="16878713" y="493198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691CF-793C-4264-8B92-B545F057F25A}"/>
              </a:ext>
            </a:extLst>
          </p:cNvPr>
          <p:cNvSpPr txBox="1"/>
          <p:nvPr/>
        </p:nvSpPr>
        <p:spPr>
          <a:xfrm>
            <a:off x="16907656" y="5953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BE07A-1DD1-4204-AEB3-A8D3459A1809}"/>
                  </a:ext>
                </a:extLst>
              </p:cNvPr>
              <p:cNvSpPr/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BE07A-1DD1-4204-AEB3-A8D3459A1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6BC554A-ADB1-4ADB-B506-AB5E91AD3EDC}"/>
              </a:ext>
            </a:extLst>
          </p:cNvPr>
          <p:cNvSpPr txBox="1"/>
          <p:nvPr/>
        </p:nvSpPr>
        <p:spPr>
          <a:xfrm>
            <a:off x="638543" y="8023707"/>
            <a:ext cx="1647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/>
              <p:nvPr/>
            </p:nvSpPr>
            <p:spPr>
              <a:xfrm>
                <a:off x="7820873" y="7326967"/>
                <a:ext cx="100899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is striking.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3200" dirty="0">
                  <a:solidFill>
                    <a:srgbClr val="0070C0"/>
                  </a:solidFill>
                  <a:latin typeface="Goudy Old Style" panose="02020502050305020303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The difference is the additional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873" y="7326967"/>
                <a:ext cx="10089969" cy="1569660"/>
              </a:xfrm>
              <a:prstGeom prst="rect">
                <a:avLst/>
              </a:prstGeom>
              <a:blipFill>
                <a:blip r:embed="rId9"/>
                <a:stretch>
                  <a:fillRect l="-1390" t="-5058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595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  <a:blipFill>
                <a:blip r:embed="rId5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368677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/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/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where,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  <a:blipFill>
                <a:blip r:embed="rId7"/>
                <a:stretch>
                  <a:fillRect t="-34066" r="-3565" b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D80E9E-28E5-4CD6-8DCC-DFFDAD2A522F}"/>
              </a:ext>
            </a:extLst>
          </p:cNvPr>
          <p:cNvSpPr txBox="1"/>
          <p:nvPr/>
        </p:nvSpPr>
        <p:spPr>
          <a:xfrm>
            <a:off x="16878713" y="493198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691CF-793C-4264-8B92-B545F057F25A}"/>
              </a:ext>
            </a:extLst>
          </p:cNvPr>
          <p:cNvSpPr txBox="1"/>
          <p:nvPr/>
        </p:nvSpPr>
        <p:spPr>
          <a:xfrm>
            <a:off x="16907656" y="5953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BE07A-1DD1-4204-AEB3-A8D3459A1809}"/>
                  </a:ext>
                </a:extLst>
              </p:cNvPr>
              <p:cNvSpPr/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BE07A-1DD1-4204-AEB3-A8D3459A1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6BC554A-ADB1-4ADB-B506-AB5E91AD3EDC}"/>
              </a:ext>
            </a:extLst>
          </p:cNvPr>
          <p:cNvSpPr txBox="1"/>
          <p:nvPr/>
        </p:nvSpPr>
        <p:spPr>
          <a:xfrm>
            <a:off x="638543" y="8023707"/>
            <a:ext cx="1647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/>
              <p:nvPr/>
            </p:nvSpPr>
            <p:spPr>
              <a:xfrm>
                <a:off x="7841602" y="7044327"/>
                <a:ext cx="960382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This observation suggests that we can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as the average reward of a “batch” and then do Stochastic Gradient Ascent (not descent) to update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just like we do for supervised learning.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02" y="7044327"/>
                <a:ext cx="9603826" cy="2062103"/>
              </a:xfrm>
              <a:prstGeom prst="rect">
                <a:avLst/>
              </a:prstGeom>
              <a:blipFill>
                <a:blip r:embed="rId9"/>
                <a:stretch>
                  <a:fillRect l="-1396" t="-3846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44EC2B-2562-4BA3-85A5-5511E48F9159}"/>
                  </a:ext>
                </a:extLst>
              </p:cNvPr>
              <p:cNvSpPr/>
              <p:nvPr/>
            </p:nvSpPr>
            <p:spPr>
              <a:xfrm>
                <a:off x="10668871" y="9106973"/>
                <a:ext cx="45763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 spc="-25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i="1" spc="-25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spc="-25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 spc="-25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44EC2B-2562-4BA3-85A5-5511E48F9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871" y="9106973"/>
                <a:ext cx="457631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79CB81B-6937-4522-8E74-33FDBE20ADF5}"/>
              </a:ext>
            </a:extLst>
          </p:cNvPr>
          <p:cNvSpPr txBox="1"/>
          <p:nvPr/>
        </p:nvSpPr>
        <p:spPr>
          <a:xfrm>
            <a:off x="10616736" y="6363508"/>
            <a:ext cx="4126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HURRAY MOMENT!!!</a:t>
            </a:r>
          </a:p>
        </p:txBody>
      </p:sp>
    </p:spTree>
    <p:extLst>
      <p:ext uri="{BB962C8B-B14F-4D97-AF65-F5344CB8AC3E}">
        <p14:creationId xmlns:p14="http://schemas.microsoft.com/office/powerpoint/2010/main" val="1536533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  <a:blipFill>
                <a:blip r:embed="rId5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368677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/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76900"/>
                <a:ext cx="4496103" cy="1650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/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where,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  <a:blipFill>
                <a:blip r:embed="rId7"/>
                <a:stretch>
                  <a:fillRect t="-34066" r="-3565" b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D80E9E-28E5-4CD6-8DCC-DFFDAD2A522F}"/>
              </a:ext>
            </a:extLst>
          </p:cNvPr>
          <p:cNvSpPr txBox="1"/>
          <p:nvPr/>
        </p:nvSpPr>
        <p:spPr>
          <a:xfrm>
            <a:off x="16878713" y="493198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691CF-793C-4264-8B92-B545F057F25A}"/>
              </a:ext>
            </a:extLst>
          </p:cNvPr>
          <p:cNvSpPr txBox="1"/>
          <p:nvPr/>
        </p:nvSpPr>
        <p:spPr>
          <a:xfrm>
            <a:off x="16907656" y="5953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BE07A-1DD1-4204-AEB3-A8D3459A1809}"/>
                  </a:ext>
                </a:extLst>
              </p:cNvPr>
              <p:cNvSpPr/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i="1" spc="-25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i="1" spc="-25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9BE07A-1DD1-4204-AEB3-A8D3459A1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7652525"/>
                <a:ext cx="4517903" cy="1650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6BC554A-ADB1-4ADB-B506-AB5E91AD3EDC}"/>
              </a:ext>
            </a:extLst>
          </p:cNvPr>
          <p:cNvSpPr txBox="1"/>
          <p:nvPr/>
        </p:nvSpPr>
        <p:spPr>
          <a:xfrm>
            <a:off x="638543" y="8023707"/>
            <a:ext cx="1647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/>
              <p:nvPr/>
            </p:nvSpPr>
            <p:spPr>
              <a:xfrm>
                <a:off x="7841602" y="7044327"/>
                <a:ext cx="9603826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We have to be careful of the following if we are using the usual libraries for supervised learning: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We can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in order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using gradient DESCENT .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We have to implement a </a:t>
                </a:r>
                <a:r>
                  <a:rPr lang="en-US" sz="3200" u="sng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custom loss function</a:t>
                </a:r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in order to account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02" y="7044327"/>
                <a:ext cx="9603826" cy="3108543"/>
              </a:xfrm>
              <a:prstGeom prst="rect">
                <a:avLst/>
              </a:prstGeom>
              <a:blipFill>
                <a:blip r:embed="rId9"/>
                <a:stretch>
                  <a:fillRect l="-1586" t="-2554" r="-2538" b="-5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79CB81B-6937-4522-8E74-33FDBE20ADF5}"/>
              </a:ext>
            </a:extLst>
          </p:cNvPr>
          <p:cNvSpPr txBox="1"/>
          <p:nvPr/>
        </p:nvSpPr>
        <p:spPr>
          <a:xfrm>
            <a:off x="10616736" y="6363508"/>
            <a:ext cx="4126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HURRAY MOMENT!!!</a:t>
            </a:r>
          </a:p>
        </p:txBody>
      </p:sp>
    </p:spTree>
    <p:extLst>
      <p:ext uri="{BB962C8B-B14F-4D97-AF65-F5344CB8AC3E}">
        <p14:creationId xmlns:p14="http://schemas.microsoft.com/office/powerpoint/2010/main" val="2031029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Efficient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Using the samples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4"/>
                <a:stretch>
                  <a:fillRect l="-1117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/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i="1" spc="-25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spc="-25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60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pc="-25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 spc="-25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3600" i="1" spc="-25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0A8B7-AC56-4283-A709-FDCCFFA2C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2" y="4056102"/>
                <a:ext cx="8033288" cy="553998"/>
              </a:xfrm>
              <a:prstGeom prst="rect">
                <a:avLst/>
              </a:prstGeom>
              <a:blipFill>
                <a:blip r:embed="rId5"/>
                <a:stretch>
                  <a:fillRect t="-474725" b="-52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9ADC64-EF9C-4543-B82E-E296D438154A}"/>
              </a:ext>
            </a:extLst>
          </p:cNvPr>
          <p:cNvSpPr txBox="1"/>
          <p:nvPr/>
        </p:nvSpPr>
        <p:spPr>
          <a:xfrm>
            <a:off x="16907656" y="368677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/>
              <p:nvPr/>
            </p:nvSpPr>
            <p:spPr>
              <a:xfrm>
                <a:off x="1971694" y="5538897"/>
                <a:ext cx="4496103" cy="1650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600" b="0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pc="-25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600" i="1" spc="-25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600" i="1" spc="-25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spc="-25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BA138A-008C-4A85-9041-4E31CA432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94" y="5538897"/>
                <a:ext cx="4496103" cy="1650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/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616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3600" i="1" spc="-25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i="1" spc="-25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spc="-2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pc="-25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ea typeface="Cambria Math" panose="02040503050406030204" pitchFamily="18" charset="0"/>
                  </a:rPr>
                  <a:t>    where,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8BB205E-546E-43D5-9ACB-58248768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206" y="5106086"/>
                <a:ext cx="3594125" cy="556178"/>
              </a:xfrm>
              <a:prstGeom prst="rect">
                <a:avLst/>
              </a:prstGeom>
              <a:blipFill>
                <a:blip r:embed="rId7"/>
                <a:stretch>
                  <a:fillRect t="-34066" r="-3565" b="-40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D80E9E-28E5-4CD6-8DCC-DFFDAD2A522F}"/>
              </a:ext>
            </a:extLst>
          </p:cNvPr>
          <p:cNvSpPr txBox="1"/>
          <p:nvPr/>
        </p:nvSpPr>
        <p:spPr>
          <a:xfrm>
            <a:off x="16878713" y="4931983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691CF-793C-4264-8B92-B545F057F25A}"/>
              </a:ext>
            </a:extLst>
          </p:cNvPr>
          <p:cNvSpPr txBox="1"/>
          <p:nvPr/>
        </p:nvSpPr>
        <p:spPr>
          <a:xfrm>
            <a:off x="16907656" y="5953900"/>
            <a:ext cx="1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oudy Old Style" panose="02020502050305020303" pitchFamily="18" charset="0"/>
              </a:rPr>
              <a:t>(P.7)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/>
              <p:nvPr/>
            </p:nvSpPr>
            <p:spPr>
              <a:xfrm>
                <a:off x="1123213" y="7172722"/>
                <a:ext cx="164592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I may not allow you to use the usual libraries for supervised learning for Programming Assignment 1. So, it is crucial that you know how to do gradient descent for a simple Deep Learning model, specifically when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is the </a:t>
                </a:r>
                <a:r>
                  <a:rPr lang="en-US" sz="3200" dirty="0" err="1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softmax</a:t>
                </a:r>
                <a:r>
                  <a:rPr lang="en-US" sz="32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 function (logistic regression). In order to do this, you will need the closed form expression for the </a:t>
                </a:r>
                <a:r>
                  <a:rPr lang="en-US" sz="32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partial derivative of the </a:t>
                </a:r>
                <a:r>
                  <a:rPr lang="en-US" sz="3200" b="1" dirty="0" err="1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softmax</a:t>
                </a:r>
                <a:r>
                  <a:rPr lang="en-US" sz="3200" b="1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 function with respect to its parameters</a:t>
                </a:r>
                <a:r>
                  <a:rPr lang="en-US" sz="3200" dirty="0">
                    <a:solidFill>
                      <a:schemeClr val="tx1"/>
                    </a:solidFill>
                    <a:latin typeface="Goudy Old Style" panose="02020502050305020303" pitchFamily="18" charset="0"/>
                  </a:rPr>
                  <a:t>. This is also important for Minor 1.</a:t>
                </a:r>
              </a:p>
              <a:p>
                <a:r>
                  <a:rPr lang="en-US" sz="3200" b="1" dirty="0">
                    <a:latin typeface="Goudy Old Style" panose="02020502050305020303" pitchFamily="18" charset="0"/>
                  </a:rPr>
                  <a:t>Homework:</a:t>
                </a:r>
                <a:r>
                  <a:rPr lang="en-US" sz="3200" dirty="0">
                    <a:latin typeface="Goudy Old Style" panose="02020502050305020303" pitchFamily="18" charset="0"/>
                  </a:rPr>
                  <a:t> Derive partial derivative of the </a:t>
                </a:r>
                <a:r>
                  <a:rPr lang="en-US" sz="3200" dirty="0" err="1">
                    <a:latin typeface="Goudy Old Style" panose="02020502050305020303" pitchFamily="18" charset="0"/>
                  </a:rPr>
                  <a:t>softmax</a:t>
                </a:r>
                <a:r>
                  <a:rPr lang="en-US" sz="3200" dirty="0">
                    <a:latin typeface="Goudy Old Style" panose="02020502050305020303" pitchFamily="18" charset="0"/>
                  </a:rPr>
                  <a:t> function with respect to its parameters.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88E993-6397-4891-B0C9-756792BC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13" y="7172722"/>
                <a:ext cx="16459200" cy="3046988"/>
              </a:xfrm>
              <a:prstGeom prst="rect">
                <a:avLst/>
              </a:prstGeom>
              <a:blipFill>
                <a:blip r:embed="rId8"/>
                <a:stretch>
                  <a:fillRect l="-926" t="-2605" r="-1074" b="-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8774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Pseudocode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Create an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empty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dataset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0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+1…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Using the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the steps in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4" action="ppaction://hlinksldjump"/>
                  </a:rPr>
                  <a:t>this slide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Append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Use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update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stochastic gradient ascent (refer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5" action="ppaction://hlinksldjump"/>
                  </a:rPr>
                  <a:t>this slide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and the slide after this slide).</a:t>
                </a: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6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02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414" y="1344846"/>
            <a:ext cx="9390186" cy="894215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A578377-FC0B-4D12-95F3-6BC61301BF16}"/>
              </a:ext>
            </a:extLst>
          </p:cNvPr>
          <p:cNvSpPr txBox="1"/>
          <p:nvPr/>
        </p:nvSpPr>
        <p:spPr>
          <a:xfrm>
            <a:off x="8915401" y="1638300"/>
            <a:ext cx="8991600" cy="6927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16"/>
              </a:lnSpc>
              <a:spcBef>
                <a:spcPct val="0"/>
              </a:spcBef>
            </a:pPr>
            <a:r>
              <a:rPr lang="en-US" sz="3600" b="1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Understanding Context and Context Space</a:t>
            </a:r>
          </a:p>
          <a:p>
            <a:pPr lvl="0"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Let’s take an example to understand the difference between context and context space.</a:t>
            </a: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We use the warehouse routing example.</a:t>
            </a: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571500" lvl="0" indent="-571500">
              <a:lnSpc>
                <a:spcPts val="361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Recall that in the contextual bandit version of warehouse routing, there were two contexts: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Average travel time of vehicles dispatched in the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previous hour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Average travel time of vehicles dispatched in the </a:t>
            </a:r>
            <a:r>
              <a:rPr lang="en-US" sz="3600" b="1" spc="-25" dirty="0">
                <a:solidFill>
                  <a:srgbClr val="0070C0"/>
                </a:solidFill>
                <a:latin typeface="Goudy Old Style" panose="02020502050305020303" pitchFamily="18" charset="0"/>
              </a:rPr>
              <a:t>current hour of the previous day</a:t>
            </a:r>
            <a:r>
              <a:rPr lang="en-US" sz="3600" spc="-25" dirty="0">
                <a:solidFill>
                  <a:srgbClr val="000000"/>
                </a:solidFill>
                <a:latin typeface="Goudy Old Style" panose="02020502050305020303" pitchFamily="18" charset="0"/>
              </a:rPr>
              <a:t>.</a:t>
            </a:r>
          </a:p>
          <a:p>
            <a:pPr marL="1657350" lvl="2" indent="-742950">
              <a:lnSpc>
                <a:spcPts val="3616"/>
              </a:lnSpc>
              <a:spcBef>
                <a:spcPct val="0"/>
              </a:spcBef>
              <a:buFont typeface="+mj-lt"/>
              <a:buAutoNum type="arabicPeriod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1028700" lvl="1" indent="-571500">
              <a:lnSpc>
                <a:spcPts val="36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>
              <a:lnSpc>
                <a:spcPts val="3616"/>
              </a:lnSpc>
              <a:spcBef>
                <a:spcPct val="0"/>
              </a:spcBef>
            </a:pPr>
            <a:endParaRPr lang="en-US" sz="3600" spc="-25" dirty="0">
              <a:solidFill>
                <a:srgbClr val="000000"/>
              </a:solidFill>
              <a:latin typeface="Goudy Old Style" panose="0202050205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B3EC3B-4634-47AD-9C43-3DA64B9AA48E}"/>
              </a:ext>
            </a:extLst>
          </p:cNvPr>
          <p:cNvSpPr/>
          <p:nvPr/>
        </p:nvSpPr>
        <p:spPr>
          <a:xfrm>
            <a:off x="245975" y="2171700"/>
            <a:ext cx="8275364" cy="5344612"/>
          </a:xfrm>
          <a:prstGeom prst="roundRect">
            <a:avLst>
              <a:gd name="adj" fmla="val 4290"/>
            </a:avLst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2260724-2E7D-4BAE-96A9-DD6A99D7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98" y="6085175"/>
            <a:ext cx="1981200" cy="1246215"/>
          </a:xfrm>
          <a:prstGeom prst="rect">
            <a:avLst/>
          </a:prstGeom>
        </p:spPr>
      </p:pic>
      <p:pic>
        <p:nvPicPr>
          <p:cNvPr id="48" name="Picture 6" descr="Mahindra University Hyderabad Announces Last and Final Call for Admissions  to B.Tech Degree Programs">
            <a:extLst>
              <a:ext uri="{FF2B5EF4-FFF2-40B4-BE49-F238E27FC236}">
                <a16:creationId xmlns:a16="http://schemas.microsoft.com/office/drawing/2014/main" id="{6F7E0859-06AB-4F4B-9A61-6F0BD310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8" y="2925228"/>
            <a:ext cx="2438400" cy="16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AF3333-79E6-436F-8F77-B59EBAC496E0}"/>
              </a:ext>
            </a:extLst>
          </p:cNvPr>
          <p:cNvSpPr txBox="1"/>
          <p:nvPr/>
        </p:nvSpPr>
        <p:spPr>
          <a:xfrm>
            <a:off x="6489449" y="2147626"/>
            <a:ext cx="1535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Mahindra</a:t>
            </a:r>
          </a:p>
          <a:p>
            <a:r>
              <a:rPr lang="en-US" sz="2500" b="1" dirty="0"/>
              <a:t>University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F9C7DC3-6070-4061-868A-E91DD7A63CD6}"/>
              </a:ext>
            </a:extLst>
          </p:cNvPr>
          <p:cNvSpPr/>
          <p:nvPr/>
        </p:nvSpPr>
        <p:spPr>
          <a:xfrm rot="233536">
            <a:off x="849698" y="3633526"/>
            <a:ext cx="4965500" cy="2990156"/>
          </a:xfrm>
          <a:custGeom>
            <a:avLst/>
            <a:gdLst>
              <a:gd name="connsiteX0" fmla="*/ 393500 w 4965500"/>
              <a:gd name="connsiteY0" fmla="*/ 4175760 h 4175760"/>
              <a:gd name="connsiteX1" fmla="*/ 454460 w 4965500"/>
              <a:gd name="connsiteY1" fmla="*/ 1661160 h 4175760"/>
              <a:gd name="connsiteX2" fmla="*/ 4965500 w 4965500"/>
              <a:gd name="connsiteY2" fmla="*/ 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500" h="4175760">
                <a:moveTo>
                  <a:pt x="393500" y="4175760"/>
                </a:moveTo>
                <a:cubicBezTo>
                  <a:pt x="42980" y="3266440"/>
                  <a:pt x="-307540" y="2357120"/>
                  <a:pt x="454460" y="1661160"/>
                </a:cubicBezTo>
                <a:cubicBezTo>
                  <a:pt x="1216460" y="965200"/>
                  <a:pt x="3090980" y="482600"/>
                  <a:pt x="496550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B3C6CE-9823-45DD-800E-4F3C067F82E8}"/>
              </a:ext>
            </a:extLst>
          </p:cNvPr>
          <p:cNvSpPr/>
          <p:nvPr/>
        </p:nvSpPr>
        <p:spPr>
          <a:xfrm rot="2731137">
            <a:off x="1966699" y="3791812"/>
            <a:ext cx="827242" cy="2423939"/>
          </a:xfrm>
          <a:custGeom>
            <a:avLst/>
            <a:gdLst>
              <a:gd name="connsiteX0" fmla="*/ 691969 w 691969"/>
              <a:gd name="connsiteY0" fmla="*/ 2987040 h 2987040"/>
              <a:gd name="connsiteX1" fmla="*/ 6169 w 691969"/>
              <a:gd name="connsiteY1" fmla="*/ 1264920 h 2987040"/>
              <a:gd name="connsiteX2" fmla="*/ 356689 w 691969"/>
              <a:gd name="connsiteY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69" h="2987040">
                <a:moveTo>
                  <a:pt x="691969" y="2987040"/>
                </a:moveTo>
                <a:cubicBezTo>
                  <a:pt x="377009" y="2374900"/>
                  <a:pt x="62049" y="1762760"/>
                  <a:pt x="6169" y="1264920"/>
                </a:cubicBezTo>
                <a:cubicBezTo>
                  <a:pt x="-49711" y="767080"/>
                  <a:pt x="290649" y="223520"/>
                  <a:pt x="356689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8DFF44B-2EB6-4B2A-8127-00D7DAF9DC53}"/>
              </a:ext>
            </a:extLst>
          </p:cNvPr>
          <p:cNvSpPr/>
          <p:nvPr/>
        </p:nvSpPr>
        <p:spPr>
          <a:xfrm>
            <a:off x="2767198" y="4502206"/>
            <a:ext cx="4693920" cy="2257556"/>
          </a:xfrm>
          <a:custGeom>
            <a:avLst/>
            <a:gdLst>
              <a:gd name="connsiteX0" fmla="*/ 0 w 4693920"/>
              <a:gd name="connsiteY0" fmla="*/ 4008120 h 4053320"/>
              <a:gd name="connsiteX1" fmla="*/ 3246120 w 4693920"/>
              <a:gd name="connsiteY1" fmla="*/ 3642360 h 4053320"/>
              <a:gd name="connsiteX2" fmla="*/ 3931920 w 4693920"/>
              <a:gd name="connsiteY2" fmla="*/ 1021080 h 4053320"/>
              <a:gd name="connsiteX3" fmla="*/ 4693920 w 4693920"/>
              <a:gd name="connsiteY3" fmla="*/ 0 h 40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3920" h="4053320">
                <a:moveTo>
                  <a:pt x="0" y="4008120"/>
                </a:moveTo>
                <a:cubicBezTo>
                  <a:pt x="1295400" y="4074160"/>
                  <a:pt x="2590800" y="4140200"/>
                  <a:pt x="3246120" y="3642360"/>
                </a:cubicBezTo>
                <a:cubicBezTo>
                  <a:pt x="3901440" y="3144520"/>
                  <a:pt x="3690620" y="1628140"/>
                  <a:pt x="3931920" y="1021080"/>
                </a:cubicBezTo>
                <a:cubicBezTo>
                  <a:pt x="4173220" y="414020"/>
                  <a:pt x="4433570" y="207010"/>
                  <a:pt x="4693920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/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NOTE: Routes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5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5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500" b="1" dirty="0"/>
                  <a:t> merges at one point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B3DCB5-890C-4EE4-AEFB-AAE209E3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2692138"/>
                <a:ext cx="3365300" cy="861774"/>
              </a:xfrm>
              <a:prstGeom prst="rect">
                <a:avLst/>
              </a:prstGeom>
              <a:blipFill>
                <a:blip r:embed="rId6"/>
                <a:stretch>
                  <a:fillRect t="-5674" r="-1449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Wave 53">
            <a:extLst>
              <a:ext uri="{FF2B5EF4-FFF2-40B4-BE49-F238E27FC236}">
                <a16:creationId xmlns:a16="http://schemas.microsoft.com/office/drawing/2014/main" id="{1604BD32-CE48-4038-BBF1-F9AA8322B4B4}"/>
              </a:ext>
            </a:extLst>
          </p:cNvPr>
          <p:cNvSpPr/>
          <p:nvPr/>
        </p:nvSpPr>
        <p:spPr>
          <a:xfrm>
            <a:off x="621098" y="2334712"/>
            <a:ext cx="3231374" cy="1606475"/>
          </a:xfrm>
          <a:prstGeom prst="wav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/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5F1685-1258-4B59-86AA-D2BA47AFA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66" y="4919503"/>
                <a:ext cx="71763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/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9A45AF-9D19-45B1-9627-1624C979A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6" y="5059945"/>
                <a:ext cx="7176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/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pc="-25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000" b="1" i="1" spc="-25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F25F8C-ABEE-4543-998C-3CA19882E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94" y="5331639"/>
                <a:ext cx="7176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790E2-83B4-46E7-B631-B7402A293012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EBF669D-B0B1-490F-B1AC-5C6AB55A8530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12CA7-A412-4127-A139-BCB96BC26617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4B07-C8F6-405F-AED8-D118E7EE02BF}"/>
              </a:ext>
            </a:extLst>
          </p:cNvPr>
          <p:cNvSpPr txBox="1"/>
          <p:nvPr/>
        </p:nvSpPr>
        <p:spPr>
          <a:xfrm>
            <a:off x="1600200" y="-100726"/>
            <a:ext cx="14401800" cy="122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Contextual Bandit Setup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761249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Pseudocode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Create an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empty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dataset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0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+1…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Using the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the steps in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4" action="ppaction://hlinksldjump"/>
                  </a:rPr>
                  <a:t>this slide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Append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Use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update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stochastic gradient ascent (refer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5" action="ppaction://hlinksldjump"/>
                  </a:rPr>
                  <a:t>this slide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and the slide after this slide).</a:t>
                </a: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6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64DE46-61DB-4981-BA37-E677AE505483}"/>
              </a:ext>
            </a:extLst>
          </p:cNvPr>
          <p:cNvSpPr/>
          <p:nvPr/>
        </p:nvSpPr>
        <p:spPr>
          <a:xfrm>
            <a:off x="1371600" y="2410026"/>
            <a:ext cx="3962400" cy="74651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81C3CB-C3FC-43FE-8D47-AEE528CBBC5A}"/>
              </a:ext>
            </a:extLst>
          </p:cNvPr>
          <p:cNvSpPr/>
          <p:nvPr/>
        </p:nvSpPr>
        <p:spPr>
          <a:xfrm>
            <a:off x="1828800" y="4244586"/>
            <a:ext cx="7924800" cy="746514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D047D-8651-4390-8E42-B82AEF3122F1}"/>
              </a:ext>
            </a:extLst>
          </p:cNvPr>
          <p:cNvSpPr txBox="1"/>
          <p:nvPr/>
        </p:nvSpPr>
        <p:spPr>
          <a:xfrm>
            <a:off x="10183075" y="2327343"/>
            <a:ext cx="7653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We are treating time in batches.</a:t>
            </a:r>
          </a:p>
          <a:p>
            <a:r>
              <a:rPr lang="en-US" sz="3600" dirty="0">
                <a:solidFill>
                  <a:srgbClr val="00B050"/>
                </a:solidFill>
                <a:latin typeface="Goudy Old Style" panose="02020502050305020303" pitchFamily="18" charset="0"/>
              </a:rPr>
              <a:t>Each batch consist of multiple times slot. </a:t>
            </a:r>
          </a:p>
        </p:txBody>
      </p:sp>
    </p:spTree>
    <p:extLst>
      <p:ext uri="{BB962C8B-B14F-4D97-AF65-F5344CB8AC3E}">
        <p14:creationId xmlns:p14="http://schemas.microsoft.com/office/powerpoint/2010/main" val="1785420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Pseudocode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Create an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empty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dataset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0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𝑏𝑎𝑡𝑐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Using the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the steps in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4" action="ppaction://hlinksldjump"/>
                  </a:rPr>
                  <a:t>this slide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Append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Use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600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update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stochastic gradient ascent (refer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5" action="ppaction://hlinksldjump"/>
                  </a:rPr>
                  <a:t>this slide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and the slide after this slide).</a:t>
                </a: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6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81C3CB-C3FC-43FE-8D47-AEE528CBBC5A}"/>
              </a:ext>
            </a:extLst>
          </p:cNvPr>
          <p:cNvSpPr/>
          <p:nvPr/>
        </p:nvSpPr>
        <p:spPr>
          <a:xfrm>
            <a:off x="1828800" y="4244586"/>
            <a:ext cx="7924800" cy="746514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D047D-8651-4390-8E42-B82AEF3122F1}"/>
                  </a:ext>
                </a:extLst>
              </p:cNvPr>
              <p:cNvSpPr txBox="1"/>
              <p:nvPr/>
            </p:nvSpPr>
            <p:spPr>
              <a:xfrm>
                <a:off x="10928931" y="2127437"/>
                <a:ext cx="751146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, i.e. batch size is 1, the algorithm has a special name: REINFORCE</a:t>
                </a:r>
              </a:p>
              <a:p>
                <a:r>
                  <a:rPr lang="en-US" sz="3600" dirty="0">
                    <a:solidFill>
                      <a:srgbClr val="0070C0"/>
                    </a:solidFill>
                    <a:latin typeface="Goudy Old Style" panose="02020502050305020303" pitchFamily="18" charset="0"/>
                  </a:rPr>
                  <a:t>(this is not an acronym for reinforcement learning).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D047D-8651-4390-8E42-B82AEF31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931" y="2127437"/>
                <a:ext cx="7511469" cy="2862322"/>
              </a:xfrm>
              <a:prstGeom prst="rect">
                <a:avLst/>
              </a:prstGeom>
              <a:blipFill>
                <a:blip r:embed="rId7"/>
                <a:stretch>
                  <a:fillRect l="-2516" t="-3404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69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D680C-26A6-44F7-9EFD-06BDFE50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3" y="1446138"/>
            <a:ext cx="17602200" cy="89421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B4252-770B-4533-AF42-604B3F3FB5AE}"/>
              </a:ext>
            </a:extLst>
          </p:cNvPr>
          <p:cNvGrpSpPr/>
          <p:nvPr/>
        </p:nvGrpSpPr>
        <p:grpSpPr>
          <a:xfrm>
            <a:off x="1600200" y="231990"/>
            <a:ext cx="14401800" cy="949110"/>
            <a:chOff x="0" y="0"/>
            <a:chExt cx="1962273" cy="611733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1A539A-5CC0-4192-A9C0-97921E337F7D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A6CE9C-1E55-47C4-B4D2-D917772AD659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08F2F4-2B3B-401B-80CB-D444CBC94F5D}"/>
              </a:ext>
            </a:extLst>
          </p:cNvPr>
          <p:cNvSpPr txBox="1"/>
          <p:nvPr/>
        </p:nvSpPr>
        <p:spPr>
          <a:xfrm>
            <a:off x="1600200" y="-100726"/>
            <a:ext cx="14401800" cy="1228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8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Policy Gradient</a:t>
            </a:r>
            <a:endParaRPr lang="en-US" sz="6000" u="none" strike="noStrike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89AF-CEEE-4E97-94CF-1FB7359B2CA1}"/>
              </a:ext>
            </a:extLst>
          </p:cNvPr>
          <p:cNvSpPr txBox="1"/>
          <p:nvPr/>
        </p:nvSpPr>
        <p:spPr>
          <a:xfrm>
            <a:off x="9753600" y="1965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b="1" u="sng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Pseudocode</a:t>
                </a: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Create an </a:t>
                </a:r>
                <a:r>
                  <a:rPr lang="en-US" sz="3600" spc="-25" dirty="0">
                    <a:latin typeface="Goudy Old Style" panose="02020502050305020303" pitchFamily="18" charset="0"/>
                  </a:rPr>
                  <a:t>empty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dataset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0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For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+1…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: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Using the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pc="-25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pc="-25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the steps in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4" action="ppaction://hlinksldjump"/>
                  </a:rPr>
                  <a:t>this slide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  Append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 spc="-25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i="1" spc="-25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b="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.</a:t>
                </a: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>
                  <a:lnSpc>
                    <a:spcPts val="3616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Use </a:t>
                </a:r>
                <a14:m>
                  <m:oMath xmlns:m="http://schemas.openxmlformats.org/officeDocument/2006/math"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𝑏𝑎𝑡𝑐h</m:t>
                    </m:r>
                    <m:r>
                      <a:rPr lang="en-US" sz="3600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 spc="-25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to update </a:t>
                </a:r>
                <a14:m>
                  <m:oMath xmlns:m="http://schemas.openxmlformats.org/officeDocument/2006/math">
                    <m:r>
                      <a:rPr lang="en-US" sz="3600" i="1" spc="-25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using stochastic gradient ascent (refer </a:t>
                </a: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  <a:hlinkClick r:id="rId5" action="ppaction://hlinksldjump"/>
                  </a:rPr>
                  <a:t>this slide</a:t>
                </a: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r>
                  <a:rPr lang="en-US" sz="3600" spc="-25" dirty="0">
                    <a:solidFill>
                      <a:srgbClr val="000000"/>
                    </a:solidFill>
                    <a:latin typeface="Goudy Old Style" panose="02020502050305020303" pitchFamily="18" charset="0"/>
                  </a:rPr>
                  <a:t>         and the slide after this slide).</a:t>
                </a: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indent="0" algn="ctr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b="1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</a:endParaRPr>
              </a:p>
              <a:p>
                <a:pPr marL="0" lvl="0" indent="0">
                  <a:lnSpc>
                    <a:spcPts val="3616"/>
                  </a:lnSpc>
                  <a:spcBef>
                    <a:spcPct val="0"/>
                  </a:spcBef>
                  <a:buNone/>
                </a:pPr>
                <a:endParaRPr lang="en-US" sz="3600" spc="-25" dirty="0">
                  <a:solidFill>
                    <a:srgbClr val="000000"/>
                  </a:solidFill>
                  <a:latin typeface="Goudy Old Style" panose="020205020503050203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D49DE8E-E443-47B9-BC5A-8919774C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6804"/>
                <a:ext cx="16916400" cy="8287296"/>
              </a:xfrm>
              <a:prstGeom prst="rect">
                <a:avLst/>
              </a:prstGeom>
              <a:blipFill>
                <a:blip r:embed="rId6"/>
                <a:stretch>
                  <a:fillRect l="-973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64DE46-61DB-4981-BA37-E677AE505483}"/>
              </a:ext>
            </a:extLst>
          </p:cNvPr>
          <p:cNvSpPr/>
          <p:nvPr/>
        </p:nvSpPr>
        <p:spPr>
          <a:xfrm>
            <a:off x="1615440" y="7124700"/>
            <a:ext cx="15986760" cy="10668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D047D-8651-4390-8E42-B82AEF3122F1}"/>
              </a:ext>
            </a:extLst>
          </p:cNvPr>
          <p:cNvSpPr txBox="1"/>
          <p:nvPr/>
        </p:nvSpPr>
        <p:spPr>
          <a:xfrm>
            <a:off x="1513369" y="8247169"/>
            <a:ext cx="16440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To do this we can use the </a:t>
            </a:r>
            <a:r>
              <a:rPr lang="en-US" sz="3600" dirty="0" err="1">
                <a:solidFill>
                  <a:srgbClr val="0070C0"/>
                </a:solidFill>
                <a:latin typeface="Goudy Old Style" panose="02020502050305020303" pitchFamily="18" charset="0"/>
              </a:rPr>
              <a:t>train_on_batch</a:t>
            </a:r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() method of </a:t>
            </a:r>
            <a:r>
              <a:rPr lang="en-US" sz="3600" dirty="0" err="1">
                <a:solidFill>
                  <a:srgbClr val="0070C0"/>
                </a:solidFill>
                <a:latin typeface="Goudy Old Style" panose="02020502050305020303" pitchFamily="18" charset="0"/>
              </a:rPr>
              <a:t>Keras</a:t>
            </a:r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/</a:t>
            </a:r>
            <a:r>
              <a:rPr lang="en-US" sz="3600" dirty="0" err="1">
                <a:solidFill>
                  <a:srgbClr val="0070C0"/>
                </a:solidFill>
                <a:latin typeface="Goudy Old Style" panose="02020502050305020303" pitchFamily="18" charset="0"/>
              </a:rPr>
              <a:t>Tensorflow</a:t>
            </a:r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. If we do so, we have to follow the points mentioned in </a:t>
            </a:r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  <a:hlinkClick r:id="rId7" action="ppaction://hlinksldjump"/>
              </a:rPr>
              <a:t>this slide</a:t>
            </a:r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.</a:t>
            </a:r>
            <a:r>
              <a:rPr lang="en-US" sz="3600" dirty="0">
                <a:solidFill>
                  <a:srgbClr val="00B050"/>
                </a:solidFill>
                <a:latin typeface="Goudy Old Style" panose="02020502050305020303" pitchFamily="18" charset="0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Goudy Old Style" panose="02020502050305020303" pitchFamily="18" charset="0"/>
              </a:rPr>
              <a:t>We can also choose to write our own code for backpropagation is the model is simple (like a logistic regression).</a:t>
            </a:r>
          </a:p>
        </p:txBody>
      </p:sp>
    </p:spTree>
    <p:extLst>
      <p:ext uri="{BB962C8B-B14F-4D97-AF65-F5344CB8AC3E}">
        <p14:creationId xmlns:p14="http://schemas.microsoft.com/office/powerpoint/2010/main" val="3818666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810000" y="156210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0041" y="3775429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 dirty="0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13016</TotalTime>
  <Words>8634</Words>
  <Application>Microsoft Office PowerPoint</Application>
  <PresentationFormat>Custom</PresentationFormat>
  <Paragraphs>1982</Paragraphs>
  <Slides>93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Repo Bold Bold</vt:lpstr>
      <vt:lpstr>Wingdings</vt:lpstr>
      <vt:lpstr>Cambria Math</vt:lpstr>
      <vt:lpstr>Goudy Old Style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Creative Doodle Brainstorming Presentation</dc:title>
  <dc:creator>Gourav Saha</dc:creator>
  <cp:lastModifiedBy>Gourav Saha</cp:lastModifiedBy>
  <cp:revision>397</cp:revision>
  <dcterms:created xsi:type="dcterms:W3CDTF">2006-08-16T00:00:00Z</dcterms:created>
  <dcterms:modified xsi:type="dcterms:W3CDTF">2023-09-07T19:20:27Z</dcterms:modified>
  <dc:identifier>DAFqxz6NIcs</dc:identifier>
</cp:coreProperties>
</file>